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1"/>
  </p:sldMasterIdLst>
  <p:notesMasterIdLst>
    <p:notesMasterId r:id="rId65"/>
  </p:notesMasterIdLst>
  <p:handoutMasterIdLst>
    <p:handoutMasterId r:id="rId66"/>
  </p:handoutMasterIdLst>
  <p:sldIdLst>
    <p:sldId id="256" r:id="rId2"/>
    <p:sldId id="385" r:id="rId3"/>
    <p:sldId id="384" r:id="rId4"/>
    <p:sldId id="258" r:id="rId5"/>
    <p:sldId id="354" r:id="rId6"/>
    <p:sldId id="259" r:id="rId7"/>
    <p:sldId id="386" r:id="rId8"/>
    <p:sldId id="257" r:id="rId9"/>
    <p:sldId id="261" r:id="rId10"/>
    <p:sldId id="262" r:id="rId11"/>
    <p:sldId id="263" r:id="rId12"/>
    <p:sldId id="264" r:id="rId13"/>
    <p:sldId id="356" r:id="rId14"/>
    <p:sldId id="357" r:id="rId15"/>
    <p:sldId id="266" r:id="rId16"/>
    <p:sldId id="360" r:id="rId17"/>
    <p:sldId id="361" r:id="rId18"/>
    <p:sldId id="355" r:id="rId19"/>
    <p:sldId id="269" r:id="rId20"/>
    <p:sldId id="270" r:id="rId21"/>
    <p:sldId id="271" r:id="rId22"/>
    <p:sldId id="272" r:id="rId23"/>
    <p:sldId id="273" r:id="rId24"/>
    <p:sldId id="274" r:id="rId25"/>
    <p:sldId id="582" r:id="rId26"/>
    <p:sldId id="583" r:id="rId27"/>
    <p:sldId id="388" r:id="rId28"/>
    <p:sldId id="267"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390" r:id="rId42"/>
    <p:sldId id="287" r:id="rId43"/>
    <p:sldId id="289" r:id="rId44"/>
    <p:sldId id="290" r:id="rId45"/>
    <p:sldId id="291" r:id="rId46"/>
    <p:sldId id="358" r:id="rId47"/>
    <p:sldId id="296" r:id="rId48"/>
    <p:sldId id="297" r:id="rId49"/>
    <p:sldId id="350" r:id="rId50"/>
    <p:sldId id="363" r:id="rId51"/>
    <p:sldId id="353" r:id="rId52"/>
    <p:sldId id="365" r:id="rId53"/>
    <p:sldId id="298" r:id="rId54"/>
    <p:sldId id="320" r:id="rId55"/>
    <p:sldId id="326" r:id="rId56"/>
    <p:sldId id="584" r:id="rId57"/>
    <p:sldId id="585" r:id="rId58"/>
    <p:sldId id="586" r:id="rId59"/>
    <p:sldId id="587" r:id="rId60"/>
    <p:sldId id="265" r:id="rId61"/>
    <p:sldId id="317" r:id="rId62"/>
    <p:sldId id="318" r:id="rId63"/>
    <p:sldId id="387" r:id="rId6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1"/>
    <p:restoredTop sz="94651"/>
  </p:normalViewPr>
  <p:slideViewPr>
    <p:cSldViewPr snapToGrid="0" snapToObjects="1">
      <p:cViewPr varScale="1">
        <p:scale>
          <a:sx n="110" d="100"/>
          <a:sy n="110"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60D6B-4B03-744F-9FE5-56CC883A0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a:p>
        </p:txBody>
      </p:sp>
      <p:sp>
        <p:nvSpPr>
          <p:cNvPr id="3" name="Date Placeholder 2">
            <a:extLst>
              <a:ext uri="{FF2B5EF4-FFF2-40B4-BE49-F238E27FC236}">
                <a16:creationId xmlns:a16="http://schemas.microsoft.com/office/drawing/2014/main" id="{EF0A29EF-204B-9E49-96BF-10B2861F1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1A14107-BFF0-1745-8BC0-6C1301E16864}" type="datetimeFigureOut">
              <a:rPr lang="en-US"/>
              <a:pPr>
                <a:defRPr/>
              </a:pPr>
              <a:t>12/26/21</a:t>
            </a:fld>
            <a:endParaRPr lang="en-US" dirty="0"/>
          </a:p>
        </p:txBody>
      </p:sp>
      <p:sp>
        <p:nvSpPr>
          <p:cNvPr id="4" name="Footer Placeholder 3">
            <a:extLst>
              <a:ext uri="{FF2B5EF4-FFF2-40B4-BE49-F238E27FC236}">
                <a16:creationId xmlns:a16="http://schemas.microsoft.com/office/drawing/2014/main" id="{D1A34ABB-435A-174C-9E63-33DE41A17F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r>
              <a:rPr lang="en-US"/>
              <a:t>Syllabus</a:t>
            </a:r>
          </a:p>
        </p:txBody>
      </p:sp>
      <p:sp>
        <p:nvSpPr>
          <p:cNvPr id="5" name="Slide Number Placeholder 4">
            <a:extLst>
              <a:ext uri="{FF2B5EF4-FFF2-40B4-BE49-F238E27FC236}">
                <a16:creationId xmlns:a16="http://schemas.microsoft.com/office/drawing/2014/main" id="{BED6443E-873F-284A-B47A-D91DDD7D9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14E058A-421B-1442-AF56-6B56D44D6EBA}" type="slidenum">
              <a:rPr lang="en-US"/>
              <a:pPr>
                <a:defRPr/>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92DBE9-4916-D346-BE2C-9569870A5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a:p>
        </p:txBody>
      </p:sp>
      <p:sp>
        <p:nvSpPr>
          <p:cNvPr id="3" name="Date Placeholder 2">
            <a:extLst>
              <a:ext uri="{FF2B5EF4-FFF2-40B4-BE49-F238E27FC236}">
                <a16:creationId xmlns:a16="http://schemas.microsoft.com/office/drawing/2014/main" id="{7E45F110-C1E6-6248-8006-ADF178702E1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3A352B7-ED20-A346-B7D3-52519B6FF978}" type="datetimeFigureOut">
              <a:rPr lang="en-US"/>
              <a:pPr>
                <a:defRPr/>
              </a:pPr>
              <a:t>12/26/21</a:t>
            </a:fld>
            <a:endParaRPr lang="en-US" dirty="0"/>
          </a:p>
        </p:txBody>
      </p:sp>
      <p:sp>
        <p:nvSpPr>
          <p:cNvPr id="4" name="Slide Image Placeholder 3">
            <a:extLst>
              <a:ext uri="{FF2B5EF4-FFF2-40B4-BE49-F238E27FC236}">
                <a16:creationId xmlns:a16="http://schemas.microsoft.com/office/drawing/2014/main" id="{2C0ED97C-8AE8-184F-9B84-BD8C3CE7B77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92C6AAD-9C99-904D-8214-FA6CB5A4788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84BBE9D6-9D9D-B74F-8094-2D04563A1E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r>
              <a:rPr lang="en-US"/>
              <a:t>Syllabus</a:t>
            </a:r>
          </a:p>
        </p:txBody>
      </p:sp>
      <p:sp>
        <p:nvSpPr>
          <p:cNvPr id="7" name="Slide Number Placeholder 6">
            <a:extLst>
              <a:ext uri="{FF2B5EF4-FFF2-40B4-BE49-F238E27FC236}">
                <a16:creationId xmlns:a16="http://schemas.microsoft.com/office/drawing/2014/main" id="{1F13D30A-B716-6F44-9FF7-789356CBD07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81645D0-FD30-1641-BD5C-8D36946F0CB7}" type="slidenum">
              <a:rPr lang="en-US"/>
              <a:pPr>
                <a:defRPr/>
              </a:pPr>
              <a:t>‹#›</a:t>
            </a:fld>
            <a:endParaRPr lang="en-US" dirty="0"/>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0" name="Google Shape;100;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1DF84-10E8-3A46-A9DA-2B1694A41994}"/>
              </a:ext>
            </a:extLst>
          </p:cNvPr>
          <p:cNvSpPr/>
          <p:nvPr/>
        </p:nvSpPr>
        <p:spPr>
          <a:xfrm>
            <a:off x="920834" y="1346946"/>
            <a:ext cx="10222992"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C147038C-A20C-8E46-85A7-EC9DAB0F5E16}"/>
              </a:ext>
            </a:extLst>
          </p:cNvPr>
          <p:cNvSpPr/>
          <p:nvPr/>
        </p:nvSpPr>
        <p:spPr>
          <a:xfrm>
            <a:off x="920834" y="4299696"/>
            <a:ext cx="10222992"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6D0EAAEB-55EB-5640-AB83-09AA1BD1766E}"/>
              </a:ext>
            </a:extLst>
          </p:cNvPr>
          <p:cNvSpPr/>
          <p:nvPr/>
        </p:nvSpPr>
        <p:spPr>
          <a:xfrm>
            <a:off x="920834" y="1484779"/>
            <a:ext cx="10222992" cy="2743200"/>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7" name="Group 12">
            <a:extLst>
              <a:ext uri="{FF2B5EF4-FFF2-40B4-BE49-F238E27FC236}">
                <a16:creationId xmlns:a16="http://schemas.microsoft.com/office/drawing/2014/main" id="{1C863727-B626-154D-BB04-E68C879A572E}"/>
              </a:ext>
            </a:extLst>
          </p:cNvPr>
          <p:cNvGrpSpPr>
            <a:grpSpLocks/>
          </p:cNvGrpSpPr>
          <p:nvPr/>
        </p:nvGrpSpPr>
        <p:grpSpPr bwMode="auto">
          <a:xfrm>
            <a:off x="9648825" y="4068763"/>
            <a:ext cx="1081088" cy="1081087"/>
            <a:chOff x="9685338" y="4460675"/>
            <a:chExt cx="1080904" cy="1080902"/>
          </a:xfrm>
        </p:grpSpPr>
        <p:sp>
          <p:nvSpPr>
            <p:cNvPr id="8" name="Oval 7">
              <a:extLst>
                <a:ext uri="{FF2B5EF4-FFF2-40B4-BE49-F238E27FC236}">
                  <a16:creationId xmlns:a16="http://schemas.microsoft.com/office/drawing/2014/main" id="{55263B6E-6B03-4D45-9EBF-1C62A3169C31}"/>
                </a:ext>
              </a:extLst>
            </p:cNvPr>
            <p:cNvSpPr/>
            <p:nvPr/>
          </p:nvSpPr>
          <p:spPr>
            <a:xfrm>
              <a:off x="9685338" y="4460675"/>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9" name="Oval 14">
              <a:extLst>
                <a:ext uri="{FF2B5EF4-FFF2-40B4-BE49-F238E27FC236}">
                  <a16:creationId xmlns:a16="http://schemas.microsoft.com/office/drawing/2014/main" id="{4728D968-2A49-EC4A-B809-DC2B47B93516}"/>
                </a:ext>
              </a:extLst>
            </p:cNvPr>
            <p:cNvSpPr>
              <a:spLocks noChangeArrowheads="1"/>
            </p:cNvSpPr>
            <p:nvPr/>
          </p:nvSpPr>
          <p:spPr bwMode="auto">
            <a:xfrm>
              <a:off x="9793429" y="4568765"/>
              <a:ext cx="864723" cy="864722"/>
            </a:xfrm>
            <a:prstGeom prst="ellipse">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ctrTitle"/>
          </p:nvPr>
        </p:nvSpPr>
        <p:spPr>
          <a:xfrm>
            <a:off x="1051560" y="1432223"/>
            <a:ext cx="9966960" cy="3035808"/>
          </a:xfrm>
        </p:spPr>
        <p:txBody>
          <a:bodyPr>
            <a:noAutofit/>
          </a:bodyPr>
          <a:lstStyle>
            <a:lvl1pPr algn="ctr">
              <a:lnSpc>
                <a:spcPct val="80000"/>
              </a:lnSpc>
              <a:defRPr sz="9600" cap="all" baseline="0">
                <a:blipFill dpi="0" rotWithShape="1">
                  <a:blip r:embed="rId3"/>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452096"/>
            <a:ext cx="7891272" cy="1580636"/>
          </a:xfrm>
        </p:spPr>
        <p:txBody>
          <a:bodyPr>
            <a:normAutofit/>
          </a:bodyPr>
          <a:lstStyle>
            <a:lvl1pPr marL="0" indent="0" algn="ctr">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10" name="Date Placeholder 3">
            <a:extLst>
              <a:ext uri="{FF2B5EF4-FFF2-40B4-BE49-F238E27FC236}">
                <a16:creationId xmlns:a16="http://schemas.microsoft.com/office/drawing/2014/main" id="{C612C964-4E8B-8643-ABB6-5A8FC4212629}"/>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11" name="Footer Placeholder 4">
            <a:extLst>
              <a:ext uri="{FF2B5EF4-FFF2-40B4-BE49-F238E27FC236}">
                <a16:creationId xmlns:a16="http://schemas.microsoft.com/office/drawing/2014/main" id="{3E0B660B-8F23-5D49-A3FA-C069121EE1D2}"/>
              </a:ext>
            </a:extLst>
          </p:cNvPr>
          <p:cNvSpPr>
            <a:spLocks noGrp="1"/>
          </p:cNvSpPr>
          <p:nvPr>
            <p:ph type="ftr" sz="quarter" idx="11"/>
          </p:nvPr>
        </p:nvSpPr>
        <p:spPr/>
        <p:txBody>
          <a:bodyPr/>
          <a:lstStyle>
            <a:lvl1pPr>
              <a:defRPr/>
            </a:lvl1pPr>
          </a:lstStyle>
          <a:p>
            <a:pPr>
              <a:defRPr/>
            </a:pPr>
            <a:r>
              <a:rPr lang="en-US"/>
              <a:t>Dr. Malak Abdullah</a:t>
            </a:r>
          </a:p>
        </p:txBody>
      </p:sp>
      <p:sp>
        <p:nvSpPr>
          <p:cNvPr id="12" name="Slide Number Placeholder 5">
            <a:extLst>
              <a:ext uri="{FF2B5EF4-FFF2-40B4-BE49-F238E27FC236}">
                <a16:creationId xmlns:a16="http://schemas.microsoft.com/office/drawing/2014/main" id="{1C136F23-3DBB-7A41-B8AE-CD63FD0489B8}"/>
              </a:ext>
            </a:extLst>
          </p:cNvPr>
          <p:cNvSpPr>
            <a:spLocks noGrp="1"/>
          </p:cNvSpPr>
          <p:nvPr>
            <p:ph type="sldNum" sz="quarter" idx="12"/>
          </p:nvPr>
        </p:nvSpPr>
        <p:spPr>
          <a:xfrm>
            <a:off x="9593263" y="4289425"/>
            <a:ext cx="1193800" cy="639763"/>
          </a:xfrm>
        </p:spPr>
        <p:txBody>
          <a:bodyPr/>
          <a:lstStyle>
            <a:lvl1pPr>
              <a:defRPr sz="2800" dirty="0"/>
            </a:lvl1pPr>
          </a:lstStyle>
          <a:p>
            <a:pPr>
              <a:defRPr/>
            </a:pPr>
            <a:endParaRPr lang="en-US"/>
          </a:p>
        </p:txBody>
      </p:sp>
    </p:spTree>
    <p:extLst>
      <p:ext uri="{BB962C8B-B14F-4D97-AF65-F5344CB8AC3E}">
        <p14:creationId xmlns:p14="http://schemas.microsoft.com/office/powerpoint/2010/main" val="216595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70E579-3E35-5A4B-95D7-8A910EE481AD}"/>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B11874C6-63AB-3943-8F93-3CD392569596}"/>
              </a:ext>
            </a:extLst>
          </p:cNvPr>
          <p:cNvSpPr>
            <a:spLocks noGrp="1"/>
          </p:cNvSpPr>
          <p:nvPr>
            <p:ph type="ftr" sz="quarter" idx="11"/>
          </p:nvPr>
        </p:nvSpPr>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19708CFF-13A4-3244-90F6-F7DFB399E819}"/>
              </a:ext>
            </a:extLst>
          </p:cNvPr>
          <p:cNvSpPr>
            <a:spLocks noGrp="1"/>
          </p:cNvSpPr>
          <p:nvPr>
            <p:ph type="sldNum" sz="quarter" idx="12"/>
          </p:nvPr>
        </p:nvSpPr>
        <p:spPr/>
        <p:txBody>
          <a:bodyPr/>
          <a:lstStyle>
            <a:lvl1pPr>
              <a:defRPr/>
            </a:lvl1pPr>
          </a:lstStyle>
          <a:p>
            <a:pPr>
              <a:defRPr/>
            </a:pPr>
            <a:fld id="{6602C429-536C-564B-AE0D-D87297EA75B7}" type="slidenum">
              <a:rPr lang="en-US"/>
              <a:pPr>
                <a:defRPr/>
              </a:pPr>
              <a:t>‹#›</a:t>
            </a:fld>
            <a:endParaRPr lang="en-US" dirty="0"/>
          </a:p>
        </p:txBody>
      </p:sp>
    </p:spTree>
    <p:extLst>
      <p:ext uri="{BB962C8B-B14F-4D97-AF65-F5344CB8AC3E}">
        <p14:creationId xmlns:p14="http://schemas.microsoft.com/office/powerpoint/2010/main" val="323475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p:spPr>
        <p:txBody>
          <a:bodyPr/>
          <a:lstStyle/>
          <a:p>
            <a:r>
              <a:rPr lang="en-US" dirty="0"/>
              <a:t>Click to edit Master title style</a:t>
            </a:r>
          </a:p>
        </p:txBody>
      </p:sp>
      <p:sp>
        <p:nvSpPr>
          <p:cNvPr id="3" name="Content Placeholder 2"/>
          <p:cNvSpPr>
            <a:spLocks noGrp="1"/>
          </p:cNvSpPr>
          <p:nvPr>
            <p:ph idx="1"/>
          </p:nvPr>
        </p:nvSpPr>
        <p:spPr>
          <a:xfrm>
            <a:off x="314325" y="1743075"/>
            <a:ext cx="11387137" cy="4429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3C6709B-1082-6243-ACCE-5B2618C71647}"/>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51E8BBC6-613C-BE4A-BFC7-CE2B048ED38E}"/>
              </a:ext>
            </a:extLst>
          </p:cNvPr>
          <p:cNvSpPr>
            <a:spLocks noGrp="1"/>
          </p:cNvSpPr>
          <p:nvPr>
            <p:ph type="ftr" sz="quarter" idx="11"/>
          </p:nvPr>
        </p:nvSpPr>
        <p:spPr>
          <a:xfrm>
            <a:off x="314325" y="6272213"/>
            <a:ext cx="7100888" cy="365125"/>
          </a:xfrm>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1E2C71D0-4B4D-ED4A-8BBF-18B5FBC11EE6}"/>
              </a:ext>
            </a:extLst>
          </p:cNvPr>
          <p:cNvSpPr>
            <a:spLocks noGrp="1"/>
          </p:cNvSpPr>
          <p:nvPr>
            <p:ph type="sldNum" sz="quarter" idx="12"/>
          </p:nvPr>
        </p:nvSpPr>
        <p:spPr/>
        <p:txBody>
          <a:bodyPr/>
          <a:lstStyle>
            <a:lvl1pPr>
              <a:defRPr/>
            </a:lvl1pPr>
          </a:lstStyle>
          <a:p>
            <a:pPr>
              <a:defRPr/>
            </a:pPr>
            <a:fld id="{5D7239ED-A247-3F49-9595-68E607AFDC4C}" type="slidenum">
              <a:rPr lang="en-US"/>
              <a:pPr>
                <a:defRPr/>
              </a:pPr>
              <a:t>‹#›</a:t>
            </a:fld>
            <a:endParaRPr lang="en-US" dirty="0"/>
          </a:p>
        </p:txBody>
      </p:sp>
    </p:spTree>
    <p:extLst>
      <p:ext uri="{BB962C8B-B14F-4D97-AF65-F5344CB8AC3E}">
        <p14:creationId xmlns:p14="http://schemas.microsoft.com/office/powerpoint/2010/main" val="1130529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9C0FD3-16C7-6B47-84FC-4F432AB0CD6D}"/>
              </a:ext>
            </a:extLst>
          </p:cNvPr>
          <p:cNvSpPr/>
          <p:nvPr/>
        </p:nvSpPr>
        <p:spPr>
          <a:xfrm>
            <a:off x="0" y="4917989"/>
            <a:ext cx="12192000" cy="1940010"/>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 name="Group 10">
            <a:extLst>
              <a:ext uri="{FF2B5EF4-FFF2-40B4-BE49-F238E27FC236}">
                <a16:creationId xmlns:a16="http://schemas.microsoft.com/office/drawing/2014/main" id="{8F80A5DA-4A93-A64E-858D-8CFD09E2068E}"/>
              </a:ext>
            </a:extLst>
          </p:cNvPr>
          <p:cNvGrpSpPr>
            <a:grpSpLocks/>
          </p:cNvGrpSpPr>
          <p:nvPr/>
        </p:nvGrpSpPr>
        <p:grpSpPr bwMode="auto">
          <a:xfrm>
            <a:off x="896938" y="2325688"/>
            <a:ext cx="1081087" cy="1081087"/>
            <a:chOff x="9685338" y="4460675"/>
            <a:chExt cx="1080904" cy="1080902"/>
          </a:xfrm>
        </p:grpSpPr>
        <p:sp>
          <p:nvSpPr>
            <p:cNvPr id="6" name="Oval 5">
              <a:extLst>
                <a:ext uri="{FF2B5EF4-FFF2-40B4-BE49-F238E27FC236}">
                  <a16:creationId xmlns:a16="http://schemas.microsoft.com/office/drawing/2014/main" id="{B7A97E72-90CC-4A41-BA42-620E77AAFBBD}"/>
                </a:ext>
              </a:extLst>
            </p:cNvPr>
            <p:cNvSpPr/>
            <p:nvPr/>
          </p:nvSpPr>
          <p:spPr>
            <a:xfrm>
              <a:off x="9685338" y="4460675"/>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7" name="Oval 12">
              <a:extLst>
                <a:ext uri="{FF2B5EF4-FFF2-40B4-BE49-F238E27FC236}">
                  <a16:creationId xmlns:a16="http://schemas.microsoft.com/office/drawing/2014/main" id="{47538E86-5390-654D-946A-8A03187B6107}"/>
                </a:ext>
              </a:extLst>
            </p:cNvPr>
            <p:cNvSpPr>
              <a:spLocks noChangeArrowheads="1"/>
            </p:cNvSpPr>
            <p:nvPr/>
          </p:nvSpPr>
          <p:spPr bwMode="auto">
            <a:xfrm>
              <a:off x="9793429" y="4568765"/>
              <a:ext cx="864723" cy="864722"/>
            </a:xfrm>
            <a:prstGeom prst="ellipse">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title"/>
          </p:nvPr>
        </p:nvSpPr>
        <p:spPr>
          <a:xfrm>
            <a:off x="2167128" y="1225296"/>
            <a:ext cx="9281160" cy="3520440"/>
          </a:xfrm>
        </p:spPr>
        <p:txBody>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8" name="Date Placeholder 3">
            <a:extLst>
              <a:ext uri="{FF2B5EF4-FFF2-40B4-BE49-F238E27FC236}">
                <a16:creationId xmlns:a16="http://schemas.microsoft.com/office/drawing/2014/main" id="{6898EA47-2F15-D44E-BD55-12EC9C3E9DB4}"/>
              </a:ext>
            </a:extLst>
          </p:cNvPr>
          <p:cNvSpPr>
            <a:spLocks noGrp="1"/>
          </p:cNvSpPr>
          <p:nvPr>
            <p:ph type="dt" sz="half" idx="10"/>
          </p:nvPr>
        </p:nvSpPr>
        <p:spPr>
          <a:xfrm>
            <a:off x="8593138" y="6272213"/>
            <a:ext cx="2644775" cy="365125"/>
          </a:xfrm>
        </p:spPr>
        <p:txBody>
          <a:bodyPr/>
          <a:lstStyle>
            <a:lvl1pPr>
              <a:defRPr/>
            </a:lvl1pPr>
          </a:lstStyle>
          <a:p>
            <a:pPr>
              <a:defRPr/>
            </a:pPr>
            <a:r>
              <a:rPr lang="en-US"/>
              <a:t>First Semester 2021-2022</a:t>
            </a:r>
            <a:endParaRPr lang="en-US" dirty="0"/>
          </a:p>
        </p:txBody>
      </p:sp>
      <p:sp>
        <p:nvSpPr>
          <p:cNvPr id="9" name="Footer Placeholder 4">
            <a:extLst>
              <a:ext uri="{FF2B5EF4-FFF2-40B4-BE49-F238E27FC236}">
                <a16:creationId xmlns:a16="http://schemas.microsoft.com/office/drawing/2014/main" id="{1044B09F-A9FB-9944-955D-DDF5F8F53E8A}"/>
              </a:ext>
            </a:extLst>
          </p:cNvPr>
          <p:cNvSpPr>
            <a:spLocks noGrp="1"/>
          </p:cNvSpPr>
          <p:nvPr>
            <p:ph type="ftr" sz="quarter" idx="11"/>
          </p:nvPr>
        </p:nvSpPr>
        <p:spPr>
          <a:xfrm>
            <a:off x="2182813" y="6272213"/>
            <a:ext cx="6327775" cy="365125"/>
          </a:xfrm>
        </p:spPr>
        <p:txBody>
          <a:bodyPr/>
          <a:lstStyle>
            <a:lvl1pPr>
              <a:defRPr/>
            </a:lvl1pPr>
          </a:lstStyle>
          <a:p>
            <a:pPr>
              <a:defRPr/>
            </a:pPr>
            <a:r>
              <a:rPr lang="en-US"/>
              <a:t>Dr. Malak Abdullah</a:t>
            </a:r>
          </a:p>
        </p:txBody>
      </p:sp>
      <p:sp>
        <p:nvSpPr>
          <p:cNvPr id="10" name="Slide Number Placeholder 5">
            <a:extLst>
              <a:ext uri="{FF2B5EF4-FFF2-40B4-BE49-F238E27FC236}">
                <a16:creationId xmlns:a16="http://schemas.microsoft.com/office/drawing/2014/main" id="{833932E0-EE17-F641-87BC-748A9A149B41}"/>
              </a:ext>
            </a:extLst>
          </p:cNvPr>
          <p:cNvSpPr>
            <a:spLocks noGrp="1"/>
          </p:cNvSpPr>
          <p:nvPr>
            <p:ph type="sldNum" sz="quarter" idx="12"/>
          </p:nvPr>
        </p:nvSpPr>
        <p:spPr>
          <a:xfrm>
            <a:off x="842963" y="2506663"/>
            <a:ext cx="1189037" cy="719137"/>
          </a:xfrm>
        </p:spPr>
        <p:txBody>
          <a:bodyPr/>
          <a:lstStyle>
            <a:lvl1pPr>
              <a:defRPr sz="2800" smtClean="0"/>
            </a:lvl1pPr>
          </a:lstStyle>
          <a:p>
            <a:pPr>
              <a:defRPr/>
            </a:pPr>
            <a:fld id="{ED366E70-C178-654C-A604-9CDE8ED96591}" type="slidenum">
              <a:rPr lang="en-US"/>
              <a:pPr>
                <a:defRPr/>
              </a:pPr>
              <a:t>‹#›</a:t>
            </a:fld>
            <a:endParaRPr lang="en-US" dirty="0"/>
          </a:p>
        </p:txBody>
      </p:sp>
    </p:spTree>
    <p:extLst>
      <p:ext uri="{BB962C8B-B14F-4D97-AF65-F5344CB8AC3E}">
        <p14:creationId xmlns:p14="http://schemas.microsoft.com/office/powerpoint/2010/main" val="145697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285750"/>
            <a:ext cx="11544299" cy="13287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0038" y="1829372"/>
            <a:ext cx="5929311"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3" y="1829372"/>
            <a:ext cx="5480113"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2D433D9-67C8-8148-9A0C-1104D4060BE7}"/>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6" name="Footer Placeholder 5">
            <a:extLst>
              <a:ext uri="{FF2B5EF4-FFF2-40B4-BE49-F238E27FC236}">
                <a16:creationId xmlns:a16="http://schemas.microsoft.com/office/drawing/2014/main" id="{D2FAE2C9-30CA-FA4A-85E0-A0A854BA0866}"/>
              </a:ext>
            </a:extLst>
          </p:cNvPr>
          <p:cNvSpPr>
            <a:spLocks noGrp="1"/>
          </p:cNvSpPr>
          <p:nvPr>
            <p:ph type="ftr" sz="quarter" idx="11"/>
          </p:nvPr>
        </p:nvSpPr>
        <p:spPr>
          <a:xfrm>
            <a:off x="300038" y="6272213"/>
            <a:ext cx="7115175" cy="365125"/>
          </a:xfrm>
        </p:spPr>
        <p:txBody>
          <a:bodyPr/>
          <a:lstStyle>
            <a:lvl1pPr>
              <a:defRPr/>
            </a:lvl1pPr>
          </a:lstStyle>
          <a:p>
            <a:pPr>
              <a:defRPr/>
            </a:pPr>
            <a:r>
              <a:rPr lang="en-US"/>
              <a:t>Dr. Malak Abdullah</a:t>
            </a:r>
          </a:p>
        </p:txBody>
      </p:sp>
      <p:sp>
        <p:nvSpPr>
          <p:cNvPr id="7" name="Slide Number Placeholder 6">
            <a:extLst>
              <a:ext uri="{FF2B5EF4-FFF2-40B4-BE49-F238E27FC236}">
                <a16:creationId xmlns:a16="http://schemas.microsoft.com/office/drawing/2014/main" id="{F4307FD2-3DBE-7A4A-BAF7-DB0FA2849253}"/>
              </a:ext>
            </a:extLst>
          </p:cNvPr>
          <p:cNvSpPr>
            <a:spLocks noGrp="1"/>
          </p:cNvSpPr>
          <p:nvPr>
            <p:ph type="sldNum" sz="quarter" idx="12"/>
          </p:nvPr>
        </p:nvSpPr>
        <p:spPr/>
        <p:txBody>
          <a:bodyPr/>
          <a:lstStyle>
            <a:lvl1pPr>
              <a:defRPr/>
            </a:lvl1pPr>
          </a:lstStyle>
          <a:p>
            <a:pPr>
              <a:defRPr/>
            </a:pPr>
            <a:fld id="{CAA22E1E-135E-C34A-BA4A-8FA0B5875F8D}" type="slidenum">
              <a:rPr lang="en-US"/>
              <a:pPr>
                <a:defRPr/>
              </a:pPr>
              <a:t>‹#›</a:t>
            </a:fld>
            <a:endParaRPr lang="en-US" dirty="0"/>
          </a:p>
        </p:txBody>
      </p:sp>
    </p:spTree>
    <p:extLst>
      <p:ext uri="{BB962C8B-B14F-4D97-AF65-F5344CB8AC3E}">
        <p14:creationId xmlns:p14="http://schemas.microsoft.com/office/powerpoint/2010/main" val="1924143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271463" y="200025"/>
            <a:ext cx="11572875" cy="12858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A95D31A4-EB9B-2041-B508-C86A72CADFCC}"/>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4" name="Footer Placeholder 3">
            <a:extLst>
              <a:ext uri="{FF2B5EF4-FFF2-40B4-BE49-F238E27FC236}">
                <a16:creationId xmlns:a16="http://schemas.microsoft.com/office/drawing/2014/main" id="{263D6F09-0BF9-0242-8DA2-707F9BFDAC43}"/>
              </a:ext>
            </a:extLst>
          </p:cNvPr>
          <p:cNvSpPr>
            <a:spLocks noGrp="1"/>
          </p:cNvSpPr>
          <p:nvPr>
            <p:ph type="ftr" sz="quarter" idx="11"/>
          </p:nvPr>
        </p:nvSpPr>
        <p:spPr>
          <a:xfrm>
            <a:off x="271463" y="6272213"/>
            <a:ext cx="7143750" cy="365125"/>
          </a:xfrm>
        </p:spPr>
        <p:txBody>
          <a:bodyPr/>
          <a:lstStyle>
            <a:lvl1pPr>
              <a:defRPr/>
            </a:lvl1pPr>
          </a:lstStyle>
          <a:p>
            <a:pPr>
              <a:defRPr/>
            </a:pPr>
            <a:r>
              <a:rPr lang="en-US"/>
              <a:t>Dr. Malak Abdullah</a:t>
            </a:r>
          </a:p>
        </p:txBody>
      </p:sp>
      <p:sp>
        <p:nvSpPr>
          <p:cNvPr id="5" name="Slide Number Placeholder 4">
            <a:extLst>
              <a:ext uri="{FF2B5EF4-FFF2-40B4-BE49-F238E27FC236}">
                <a16:creationId xmlns:a16="http://schemas.microsoft.com/office/drawing/2014/main" id="{C2AE8D31-1172-7D40-A89D-55A304AE8266}"/>
              </a:ext>
            </a:extLst>
          </p:cNvPr>
          <p:cNvSpPr>
            <a:spLocks noGrp="1"/>
          </p:cNvSpPr>
          <p:nvPr>
            <p:ph type="sldNum" sz="quarter" idx="12"/>
          </p:nvPr>
        </p:nvSpPr>
        <p:spPr/>
        <p:txBody>
          <a:bodyPr/>
          <a:lstStyle>
            <a:lvl1pPr>
              <a:defRPr/>
            </a:lvl1pPr>
          </a:lstStyle>
          <a:p>
            <a:pPr>
              <a:defRPr/>
            </a:pPr>
            <a:fld id="{616C0DC2-C5A2-9344-AAD5-C8DF9FEAEB03}" type="slidenum">
              <a:rPr lang="en-US"/>
              <a:pPr>
                <a:defRPr/>
              </a:pPr>
              <a:t>‹#›</a:t>
            </a:fld>
            <a:endParaRPr lang="en-US" dirty="0"/>
          </a:p>
        </p:txBody>
      </p:sp>
    </p:spTree>
    <p:extLst>
      <p:ext uri="{BB962C8B-B14F-4D97-AF65-F5344CB8AC3E}">
        <p14:creationId xmlns:p14="http://schemas.microsoft.com/office/powerpoint/2010/main" val="325169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6A240-F179-FA42-A77A-E3A7A04E7522}"/>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3" name="Footer Placeholder 2">
            <a:extLst>
              <a:ext uri="{FF2B5EF4-FFF2-40B4-BE49-F238E27FC236}">
                <a16:creationId xmlns:a16="http://schemas.microsoft.com/office/drawing/2014/main" id="{88F9FD1C-2F01-B84E-A9B9-10E33CBBA6B1}"/>
              </a:ext>
            </a:extLst>
          </p:cNvPr>
          <p:cNvSpPr>
            <a:spLocks noGrp="1"/>
          </p:cNvSpPr>
          <p:nvPr>
            <p:ph type="ftr" sz="quarter" idx="11"/>
          </p:nvPr>
        </p:nvSpPr>
        <p:spPr>
          <a:xfrm>
            <a:off x="214313" y="6272213"/>
            <a:ext cx="7200900" cy="365125"/>
          </a:xfrm>
        </p:spPr>
        <p:txBody>
          <a:bodyPr/>
          <a:lstStyle>
            <a:lvl1pPr>
              <a:defRPr/>
            </a:lvl1pPr>
          </a:lstStyle>
          <a:p>
            <a:pPr>
              <a:defRPr/>
            </a:pPr>
            <a:r>
              <a:rPr lang="en-US"/>
              <a:t>Dr. Malak Abdullah</a:t>
            </a:r>
          </a:p>
        </p:txBody>
      </p:sp>
      <p:sp>
        <p:nvSpPr>
          <p:cNvPr id="4" name="Slide Number Placeholder 3">
            <a:extLst>
              <a:ext uri="{FF2B5EF4-FFF2-40B4-BE49-F238E27FC236}">
                <a16:creationId xmlns:a16="http://schemas.microsoft.com/office/drawing/2014/main" id="{6AF1780F-BAEB-7242-8914-22E4837E4FBB}"/>
              </a:ext>
            </a:extLst>
          </p:cNvPr>
          <p:cNvSpPr>
            <a:spLocks noGrp="1"/>
          </p:cNvSpPr>
          <p:nvPr>
            <p:ph type="sldNum" sz="quarter" idx="12"/>
          </p:nvPr>
        </p:nvSpPr>
        <p:spPr/>
        <p:txBody>
          <a:bodyPr/>
          <a:lstStyle>
            <a:lvl1pPr>
              <a:defRPr/>
            </a:lvl1pPr>
          </a:lstStyle>
          <a:p>
            <a:pPr>
              <a:defRPr/>
            </a:pPr>
            <a:fld id="{D0C2ED86-7B15-F946-AEA7-E23A49B2EEBA}" type="slidenum">
              <a:rPr lang="en-US"/>
              <a:pPr>
                <a:defRPr/>
              </a:pPr>
              <a:t>‹#›</a:t>
            </a:fld>
            <a:endParaRPr lang="en-US" dirty="0"/>
          </a:p>
        </p:txBody>
      </p:sp>
    </p:spTree>
    <p:extLst>
      <p:ext uri="{BB962C8B-B14F-4D97-AF65-F5344CB8AC3E}">
        <p14:creationId xmlns:p14="http://schemas.microsoft.com/office/powerpoint/2010/main" val="2397639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E9848A-A99F-6E4D-BA63-98CA572D259B}"/>
              </a:ext>
            </a:extLst>
          </p:cNvPr>
          <p:cNvSpPr/>
          <p:nvPr/>
        </p:nvSpPr>
        <p:spPr>
          <a:xfrm>
            <a:off x="7658100" y="0"/>
            <a:ext cx="45338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6" name="Group 10">
            <a:extLst>
              <a:ext uri="{FF2B5EF4-FFF2-40B4-BE49-F238E27FC236}">
                <a16:creationId xmlns:a16="http://schemas.microsoft.com/office/drawing/2014/main" id="{305095AC-10FF-8449-B476-03D12D53B248}"/>
              </a:ext>
            </a:extLst>
          </p:cNvPr>
          <p:cNvGrpSpPr>
            <a:grpSpLocks noChangeAspect="1"/>
          </p:cNvGrpSpPr>
          <p:nvPr/>
        </p:nvGrpSpPr>
        <p:grpSpPr bwMode="auto">
          <a:xfrm>
            <a:off x="11401425" y="6229350"/>
            <a:ext cx="457200" cy="457200"/>
            <a:chOff x="11361456" y="6195813"/>
            <a:chExt cx="548640" cy="548640"/>
          </a:xfrm>
        </p:grpSpPr>
        <p:sp>
          <p:nvSpPr>
            <p:cNvPr id="7" name="Oval 6">
              <a:extLst>
                <a:ext uri="{FF2B5EF4-FFF2-40B4-BE49-F238E27FC236}">
                  <a16:creationId xmlns:a16="http://schemas.microsoft.com/office/drawing/2014/main" id="{A490B29C-C476-A34B-9A86-C1982907FAB9}"/>
                </a:ext>
              </a:extLst>
            </p:cNvPr>
            <p:cNvSpPr/>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8" name="Oval 12">
              <a:extLst>
                <a:ext uri="{FF2B5EF4-FFF2-40B4-BE49-F238E27FC236}">
                  <a16:creationId xmlns:a16="http://schemas.microsoft.com/office/drawing/2014/main" id="{3CB48FE2-38B5-1346-810D-D1A72F9AE06A}"/>
                </a:ext>
              </a:extLst>
            </p:cNvPr>
            <p:cNvSpPr>
              <a:spLocks noChangeArrowheads="1"/>
            </p:cNvSpPr>
            <p:nvPr/>
          </p:nvSpPr>
          <p:spPr bwMode="auto">
            <a:xfrm>
              <a:off x="11396488" y="6230844"/>
              <a:ext cx="478576" cy="478578"/>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title"/>
          </p:nvPr>
        </p:nvSpPr>
        <p:spPr>
          <a:xfrm>
            <a:off x="7792212" y="371475"/>
            <a:ext cx="4158996" cy="1156957"/>
          </a:xfrm>
        </p:spPr>
        <p:txBody>
          <a:bodyPr anchor="t"/>
          <a:lstStyle>
            <a:lvl1pPr>
              <a:defRPr sz="3200" b="1"/>
            </a:lvl1pPr>
          </a:lstStyle>
          <a:p>
            <a:r>
              <a:rPr lang="en-US" dirty="0"/>
              <a:t>Click to edit Master title style</a:t>
            </a:r>
          </a:p>
        </p:txBody>
      </p:sp>
      <p:sp>
        <p:nvSpPr>
          <p:cNvPr id="3" name="Content Placeholder 2"/>
          <p:cNvSpPr>
            <a:spLocks noGrp="1"/>
          </p:cNvSpPr>
          <p:nvPr>
            <p:ph idx="1"/>
          </p:nvPr>
        </p:nvSpPr>
        <p:spPr>
          <a:xfrm>
            <a:off x="328613" y="371475"/>
            <a:ext cx="7221283" cy="563811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92212" y="1743075"/>
            <a:ext cx="4158996" cy="4266516"/>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9" name="Date Placeholder 4">
            <a:extLst>
              <a:ext uri="{FF2B5EF4-FFF2-40B4-BE49-F238E27FC236}">
                <a16:creationId xmlns:a16="http://schemas.microsoft.com/office/drawing/2014/main" id="{5412F10D-A190-384D-93A9-2844D5C6E627}"/>
              </a:ext>
            </a:extLst>
          </p:cNvPr>
          <p:cNvSpPr>
            <a:spLocks noGrp="1"/>
          </p:cNvSpPr>
          <p:nvPr>
            <p:ph type="dt" sz="half" idx="10"/>
          </p:nvPr>
        </p:nvSpPr>
        <p:spPr>
          <a:xfrm>
            <a:off x="8304213" y="6272213"/>
            <a:ext cx="2933700" cy="365125"/>
          </a:xfrm>
        </p:spPr>
        <p:txBody>
          <a:bodyPr/>
          <a:lstStyle>
            <a:lvl1pPr>
              <a:defRPr/>
            </a:lvl1pPr>
          </a:lstStyle>
          <a:p>
            <a:pPr>
              <a:defRPr/>
            </a:pPr>
            <a:r>
              <a:rPr lang="en-US"/>
              <a:t>First Semester 2021-2022</a:t>
            </a:r>
            <a:endParaRPr lang="en-US" dirty="0"/>
          </a:p>
        </p:txBody>
      </p:sp>
      <p:sp>
        <p:nvSpPr>
          <p:cNvPr id="10" name="Footer Placeholder 5">
            <a:extLst>
              <a:ext uri="{FF2B5EF4-FFF2-40B4-BE49-F238E27FC236}">
                <a16:creationId xmlns:a16="http://schemas.microsoft.com/office/drawing/2014/main" id="{77B1673A-6FA9-7945-8F9C-EF481A50F330}"/>
              </a:ext>
            </a:extLst>
          </p:cNvPr>
          <p:cNvSpPr>
            <a:spLocks noGrp="1"/>
          </p:cNvSpPr>
          <p:nvPr>
            <p:ph type="ftr" sz="quarter" idx="11"/>
          </p:nvPr>
        </p:nvSpPr>
        <p:spPr>
          <a:xfrm>
            <a:off x="328613" y="6272213"/>
            <a:ext cx="7086600" cy="365125"/>
          </a:xfrm>
        </p:spPr>
        <p:txBody>
          <a:bodyPr/>
          <a:lstStyle>
            <a:lvl1pPr>
              <a:defRPr/>
            </a:lvl1pPr>
          </a:lstStyle>
          <a:p>
            <a:pPr>
              <a:defRPr/>
            </a:pPr>
            <a:r>
              <a:rPr lang="en-US"/>
              <a:t>Dr. Malak Abdullah</a:t>
            </a:r>
          </a:p>
        </p:txBody>
      </p:sp>
      <p:sp>
        <p:nvSpPr>
          <p:cNvPr id="11" name="Slide Number Placeholder 6">
            <a:extLst>
              <a:ext uri="{FF2B5EF4-FFF2-40B4-BE49-F238E27FC236}">
                <a16:creationId xmlns:a16="http://schemas.microsoft.com/office/drawing/2014/main" id="{1648C6D3-0513-C142-AC60-A790BF1B9204}"/>
              </a:ext>
            </a:extLst>
          </p:cNvPr>
          <p:cNvSpPr>
            <a:spLocks noGrp="1"/>
          </p:cNvSpPr>
          <p:nvPr>
            <p:ph type="sldNum" sz="quarter" idx="12"/>
          </p:nvPr>
        </p:nvSpPr>
        <p:spPr/>
        <p:txBody>
          <a:bodyPr/>
          <a:lstStyle>
            <a:lvl1pPr>
              <a:defRPr/>
            </a:lvl1pPr>
          </a:lstStyle>
          <a:p>
            <a:pPr>
              <a:defRPr/>
            </a:pPr>
            <a:fld id="{D3FAA691-4509-5842-9A69-1D6A36C5C3C6}" type="slidenum">
              <a:rPr lang="en-US"/>
              <a:pPr>
                <a:defRPr/>
              </a:pPr>
              <a:t>‹#›</a:t>
            </a:fld>
            <a:endParaRPr lang="en-US" dirty="0"/>
          </a:p>
        </p:txBody>
      </p:sp>
    </p:spTree>
    <p:extLst>
      <p:ext uri="{BB962C8B-B14F-4D97-AF65-F5344CB8AC3E}">
        <p14:creationId xmlns:p14="http://schemas.microsoft.com/office/powerpoint/2010/main" val="1527104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F3342A-B0C8-A949-A52E-636BC85EAAE1}"/>
              </a:ext>
            </a:extLst>
          </p:cNvPr>
          <p:cNvSpPr/>
          <p:nvPr/>
        </p:nvSpPr>
        <p:spPr>
          <a:xfrm>
            <a:off x="8303740" y="0"/>
            <a:ext cx="388825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6" name="Group 10">
            <a:extLst>
              <a:ext uri="{FF2B5EF4-FFF2-40B4-BE49-F238E27FC236}">
                <a16:creationId xmlns:a16="http://schemas.microsoft.com/office/drawing/2014/main" id="{CED7A045-2090-CF44-8578-30A700FDB5CD}"/>
              </a:ext>
            </a:extLst>
          </p:cNvPr>
          <p:cNvGrpSpPr>
            <a:grpSpLocks noChangeAspect="1"/>
          </p:cNvGrpSpPr>
          <p:nvPr/>
        </p:nvGrpSpPr>
        <p:grpSpPr bwMode="auto">
          <a:xfrm>
            <a:off x="11401425" y="6229350"/>
            <a:ext cx="457200" cy="457200"/>
            <a:chOff x="11361456" y="6195813"/>
            <a:chExt cx="548640" cy="548640"/>
          </a:xfrm>
        </p:grpSpPr>
        <p:sp>
          <p:nvSpPr>
            <p:cNvPr id="7" name="Oval 6">
              <a:extLst>
                <a:ext uri="{FF2B5EF4-FFF2-40B4-BE49-F238E27FC236}">
                  <a16:creationId xmlns:a16="http://schemas.microsoft.com/office/drawing/2014/main" id="{8F6A652C-E4ED-8548-9CE9-082008C3906F}"/>
                </a:ext>
              </a:extLst>
            </p:cNvPr>
            <p:cNvSpPr/>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8" name="Oval 12">
              <a:extLst>
                <a:ext uri="{FF2B5EF4-FFF2-40B4-BE49-F238E27FC236}">
                  <a16:creationId xmlns:a16="http://schemas.microsoft.com/office/drawing/2014/main" id="{8DCF1990-31C8-F343-8BDB-9E3407F1DF21}"/>
                </a:ext>
              </a:extLst>
            </p:cNvPr>
            <p:cNvSpPr>
              <a:spLocks noChangeArrowheads="1"/>
            </p:cNvSpPr>
            <p:nvPr/>
          </p:nvSpPr>
          <p:spPr bwMode="auto">
            <a:xfrm>
              <a:off x="11396488" y="6230844"/>
              <a:ext cx="478576" cy="478578"/>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title"/>
          </p:nvPr>
        </p:nvSpPr>
        <p:spPr>
          <a:xfrm>
            <a:off x="8549640" y="685800"/>
            <a:ext cx="3200400" cy="1737360"/>
          </a:xfrm>
        </p:spPr>
        <p:txBody>
          <a:bodyPr anchor="b"/>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Date Placeholder 4">
            <a:extLst>
              <a:ext uri="{FF2B5EF4-FFF2-40B4-BE49-F238E27FC236}">
                <a16:creationId xmlns:a16="http://schemas.microsoft.com/office/drawing/2014/main" id="{022EAD9E-314D-A74E-81D0-C37F62BD9E4E}"/>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10" name="Slide Number Placeholder 6">
            <a:extLst>
              <a:ext uri="{FF2B5EF4-FFF2-40B4-BE49-F238E27FC236}">
                <a16:creationId xmlns:a16="http://schemas.microsoft.com/office/drawing/2014/main" id="{213FA215-8687-C145-BB4B-2FD51C652B46}"/>
              </a:ext>
            </a:extLst>
          </p:cNvPr>
          <p:cNvSpPr>
            <a:spLocks noGrp="1"/>
          </p:cNvSpPr>
          <p:nvPr>
            <p:ph type="sldNum" sz="quarter" idx="11"/>
          </p:nvPr>
        </p:nvSpPr>
        <p:spPr/>
        <p:txBody>
          <a:bodyPr/>
          <a:lstStyle>
            <a:lvl1pPr>
              <a:defRPr/>
            </a:lvl1pPr>
          </a:lstStyle>
          <a:p>
            <a:pPr>
              <a:defRPr/>
            </a:pPr>
            <a:fld id="{C73EA6EA-D5F9-D241-A6C8-45E3DE166C79}" type="slidenum">
              <a:rPr lang="en-US"/>
              <a:pPr>
                <a:defRPr/>
              </a:pPr>
              <a:t>‹#›</a:t>
            </a:fld>
            <a:endParaRPr lang="en-US" dirty="0"/>
          </a:p>
        </p:txBody>
      </p:sp>
    </p:spTree>
    <p:extLst>
      <p:ext uri="{BB962C8B-B14F-4D97-AF65-F5344CB8AC3E}">
        <p14:creationId xmlns:p14="http://schemas.microsoft.com/office/powerpoint/2010/main" val="939947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7F93E-813E-354B-8D78-A0DD3098EDB0}"/>
              </a:ext>
            </a:extLst>
          </p:cNvPr>
          <p:cNvSpPr>
            <a:spLocks noGrp="1"/>
          </p:cNvSpPr>
          <p:nvPr>
            <p:ph type="dt" sz="half" idx="10"/>
          </p:nvPr>
        </p:nvSpPr>
        <p:spPr/>
        <p:txBody>
          <a:bodyPr/>
          <a:lstStyle>
            <a:lvl1pPr>
              <a:defRPr/>
            </a:lvl1p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76173345-4963-3D47-A912-464EB2D4AC13}"/>
              </a:ext>
            </a:extLst>
          </p:cNvPr>
          <p:cNvSpPr>
            <a:spLocks noGrp="1"/>
          </p:cNvSpPr>
          <p:nvPr>
            <p:ph type="ftr" sz="quarter" idx="11"/>
          </p:nvPr>
        </p:nvSpPr>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41FE4DC7-8374-DC41-92E5-138B6B4694ED}"/>
              </a:ext>
            </a:extLst>
          </p:cNvPr>
          <p:cNvSpPr>
            <a:spLocks noGrp="1"/>
          </p:cNvSpPr>
          <p:nvPr>
            <p:ph type="sldNum" sz="quarter" idx="12"/>
          </p:nvPr>
        </p:nvSpPr>
        <p:spPr/>
        <p:txBody>
          <a:bodyPr/>
          <a:lstStyle>
            <a:lvl1pPr>
              <a:defRPr/>
            </a:lvl1pPr>
          </a:lstStyle>
          <a:p>
            <a:pPr>
              <a:defRPr/>
            </a:pPr>
            <a:fld id="{0343DEC4-7873-E74C-A15E-51A5463EA48A}" type="slidenum">
              <a:rPr lang="en-US"/>
              <a:pPr>
                <a:defRPr/>
              </a:pPr>
              <a:t>‹#›</a:t>
            </a:fld>
            <a:endParaRPr lang="en-US" dirty="0"/>
          </a:p>
        </p:txBody>
      </p:sp>
    </p:spTree>
    <p:extLst>
      <p:ext uri="{BB962C8B-B14F-4D97-AF65-F5344CB8AC3E}">
        <p14:creationId xmlns:p14="http://schemas.microsoft.com/office/powerpoint/2010/main" val="78736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7CFD01-887E-BE45-8DD0-2229CAFC4DAF}"/>
              </a:ext>
            </a:extLst>
          </p:cNvPr>
          <p:cNvSpPr>
            <a:spLocks noGrp="1"/>
          </p:cNvSpPr>
          <p:nvPr>
            <p:ph type="title"/>
          </p:nvPr>
        </p:nvSpPr>
        <p:spPr>
          <a:xfrm>
            <a:off x="457200" y="369888"/>
            <a:ext cx="11244263" cy="13589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7" name="Text Placeholder 2">
            <a:extLst>
              <a:ext uri="{FF2B5EF4-FFF2-40B4-BE49-F238E27FC236}">
                <a16:creationId xmlns:a16="http://schemas.microsoft.com/office/drawing/2014/main" id="{1213DD65-B9D3-0646-A9E9-617361637103}"/>
              </a:ext>
            </a:extLst>
          </p:cNvPr>
          <p:cNvSpPr>
            <a:spLocks noGrp="1" noChangeArrowheads="1"/>
          </p:cNvSpPr>
          <p:nvPr>
            <p:ph type="body" idx="1"/>
          </p:nvPr>
        </p:nvSpPr>
        <p:spPr bwMode="auto">
          <a:xfrm>
            <a:off x="457200" y="1928813"/>
            <a:ext cx="11244263"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 Second level</a:t>
            </a:r>
          </a:p>
          <a:p>
            <a:pPr lvl="2"/>
            <a:r>
              <a:rPr lang="en-US" altLang="en-US"/>
              <a:t> Third level</a:t>
            </a:r>
          </a:p>
          <a:p>
            <a:pPr lvl="3"/>
            <a:r>
              <a:rPr lang="en-US" altLang="en-US"/>
              <a:t> Fourth level</a:t>
            </a:r>
          </a:p>
          <a:p>
            <a:pPr lvl="4"/>
            <a:r>
              <a:rPr lang="en-US" altLang="en-US"/>
              <a:t> Fifth level</a:t>
            </a:r>
          </a:p>
        </p:txBody>
      </p:sp>
      <p:sp>
        <p:nvSpPr>
          <p:cNvPr id="4" name="Date Placeholder 3">
            <a:extLst>
              <a:ext uri="{FF2B5EF4-FFF2-40B4-BE49-F238E27FC236}">
                <a16:creationId xmlns:a16="http://schemas.microsoft.com/office/drawing/2014/main" id="{143AF549-4159-8342-AA67-FC7E1F1BD658}"/>
              </a:ext>
            </a:extLst>
          </p:cNvPr>
          <p:cNvSpPr>
            <a:spLocks noGrp="1"/>
          </p:cNvSpPr>
          <p:nvPr>
            <p:ph type="dt" sz="half" idx="2"/>
          </p:nvPr>
        </p:nvSpPr>
        <p:spPr>
          <a:xfrm>
            <a:off x="7964488" y="6272213"/>
            <a:ext cx="3273425" cy="3651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2"/>
                </a:solidFill>
                <a:latin typeface="+mn-lt"/>
              </a:defRPr>
            </a:lvl1p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2A0E9512-3206-7D47-9268-428B3DDB5AB9}"/>
              </a:ext>
            </a:extLst>
          </p:cNvPr>
          <p:cNvSpPr>
            <a:spLocks noGrp="1"/>
          </p:cNvSpPr>
          <p:nvPr>
            <p:ph type="ftr" sz="quarter" idx="3"/>
          </p:nvPr>
        </p:nvSpPr>
        <p:spPr>
          <a:xfrm>
            <a:off x="457200" y="6272213"/>
            <a:ext cx="6958013" cy="365125"/>
          </a:xfrm>
          <a:prstGeom prst="rect">
            <a:avLst/>
          </a:prstGeom>
        </p:spPr>
        <p:txBody>
          <a:bodyPr vert="horz" lIns="91440" tIns="45720" rIns="91440" bIns="45720" rtlCol="0" anchor="ctr"/>
          <a:lstStyle>
            <a:lvl1pPr algn="l" eaLnBrk="1" fontAlgn="auto" hangingPunct="1">
              <a:spcBef>
                <a:spcPts val="0"/>
              </a:spcBef>
              <a:spcAft>
                <a:spcPts val="0"/>
              </a:spcAft>
              <a:defRPr sz="1100" dirty="0">
                <a:solidFill>
                  <a:schemeClr val="tx2"/>
                </a:solidFill>
                <a:latin typeface="+mn-lt"/>
              </a:defRPr>
            </a:lvl1pPr>
          </a:lstStyle>
          <a:p>
            <a:pPr>
              <a:defRPr/>
            </a:pPr>
            <a:r>
              <a:rPr lang="en-US"/>
              <a:t>Dr. Malak Abdullah</a:t>
            </a:r>
          </a:p>
        </p:txBody>
      </p:sp>
      <p:grpSp>
        <p:nvGrpSpPr>
          <p:cNvPr id="1030" name="Group 6">
            <a:extLst>
              <a:ext uri="{FF2B5EF4-FFF2-40B4-BE49-F238E27FC236}">
                <a16:creationId xmlns:a16="http://schemas.microsoft.com/office/drawing/2014/main" id="{17C898F4-DB2B-DC49-84BF-C935A24EF73F}"/>
              </a:ext>
            </a:extLst>
          </p:cNvPr>
          <p:cNvGrpSpPr>
            <a:grpSpLocks noChangeAspect="1"/>
          </p:cNvGrpSpPr>
          <p:nvPr/>
        </p:nvGrpSpPr>
        <p:grpSpPr bwMode="auto">
          <a:xfrm>
            <a:off x="11401425" y="6229350"/>
            <a:ext cx="457200" cy="457200"/>
            <a:chOff x="11361456" y="6195813"/>
            <a:chExt cx="548640" cy="548640"/>
          </a:xfrm>
        </p:grpSpPr>
        <p:sp>
          <p:nvSpPr>
            <p:cNvPr id="8" name="Oval 7">
              <a:extLst>
                <a:ext uri="{FF2B5EF4-FFF2-40B4-BE49-F238E27FC236}">
                  <a16:creationId xmlns:a16="http://schemas.microsoft.com/office/drawing/2014/main" id="{42085FB6-3B46-BA40-BB7F-E105437338BC}"/>
                </a:ext>
              </a:extLst>
            </p:cNvPr>
            <p:cNvSpPr/>
            <p:nvPr/>
          </p:nvSpPr>
          <p:spPr>
            <a:xfrm>
              <a:off x="11361456" y="6195813"/>
              <a:ext cx="548640" cy="548640"/>
            </a:xfrm>
            <a:prstGeom prst="ellipse">
              <a:avLst/>
            </a:prstGeom>
            <a:blipFill dpi="0" rotWithShape="1">
              <a:blip r:embed="rId1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1035" name="Oval 8">
              <a:extLst>
                <a:ext uri="{FF2B5EF4-FFF2-40B4-BE49-F238E27FC236}">
                  <a16:creationId xmlns:a16="http://schemas.microsoft.com/office/drawing/2014/main" id="{E58050F0-9B55-E248-BAF7-FDA2C6EA73B2}"/>
                </a:ext>
              </a:extLst>
            </p:cNvPr>
            <p:cNvSpPr>
              <a:spLocks noChangeArrowheads="1"/>
            </p:cNvSpPr>
            <p:nvPr/>
          </p:nvSpPr>
          <p:spPr bwMode="auto">
            <a:xfrm>
              <a:off x="11396488" y="6230844"/>
              <a:ext cx="478576" cy="478578"/>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6" name="Slide Number Placeholder 5">
            <a:extLst>
              <a:ext uri="{FF2B5EF4-FFF2-40B4-BE49-F238E27FC236}">
                <a16:creationId xmlns:a16="http://schemas.microsoft.com/office/drawing/2014/main" id="{09D685BD-EE24-9946-A9AD-C03D9EF4677D}"/>
              </a:ext>
            </a:extLst>
          </p:cNvPr>
          <p:cNvSpPr>
            <a:spLocks noGrp="1"/>
          </p:cNvSpPr>
          <p:nvPr>
            <p:ph type="sldNum" sz="quarter" idx="4"/>
          </p:nvPr>
        </p:nvSpPr>
        <p:spPr>
          <a:xfrm>
            <a:off x="11310938" y="6272213"/>
            <a:ext cx="639762" cy="365125"/>
          </a:xfrm>
          <a:prstGeom prst="rect">
            <a:avLst/>
          </a:prstGeom>
        </p:spPr>
        <p:txBody>
          <a:bodyPr vert="horz" lIns="91440" tIns="45720" rIns="91440" bIns="45720" rtlCol="0" anchor="ctr"/>
          <a:lstStyle>
            <a:lvl1pPr algn="ctr" eaLnBrk="1" fontAlgn="auto" hangingPunct="1">
              <a:spcBef>
                <a:spcPts val="0"/>
              </a:spcBef>
              <a:spcAft>
                <a:spcPts val="0"/>
              </a:spcAft>
              <a:defRPr sz="1400" b="1" smtClean="0">
                <a:solidFill>
                  <a:srgbClr val="FFFFFF"/>
                </a:solidFill>
                <a:latin typeface="+mj-lt"/>
              </a:defRPr>
            </a:lvl1pPr>
          </a:lstStyle>
          <a:p>
            <a:pPr>
              <a:defRPr/>
            </a:pPr>
            <a:fld id="{C0C37952-71E9-A145-B537-9DE30E8E24A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87" r:id="rId9"/>
    <p:sldLayoutId id="2147483788" r:id="rId10"/>
  </p:sldLayoutIdLst>
  <p:hf hdr="0"/>
  <p:txStyles>
    <p:titleStyle>
      <a:lvl1pPr algn="l" rtl="0" fontAlgn="base">
        <a:lnSpc>
          <a:spcPct val="90000"/>
        </a:lnSpc>
        <a:spcBef>
          <a:spcPct val="0"/>
        </a:spcBef>
        <a:spcAft>
          <a:spcPct val="0"/>
        </a:spcAft>
        <a:defRPr sz="5400" kern="1200" cap="all">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vl2pPr algn="l" rtl="0" fontAlgn="base">
        <a:lnSpc>
          <a:spcPct val="90000"/>
        </a:lnSpc>
        <a:spcBef>
          <a:spcPct val="0"/>
        </a:spcBef>
        <a:spcAft>
          <a:spcPct val="0"/>
        </a:spcAft>
        <a:defRPr sz="5400">
          <a:solidFill>
            <a:schemeClr val="tx1"/>
          </a:solidFill>
          <a:latin typeface="Rockwell Condensed" panose="02060603050405020104" pitchFamily="18" charset="77"/>
        </a:defRPr>
      </a:lvl2pPr>
      <a:lvl3pPr algn="l" rtl="0" fontAlgn="base">
        <a:lnSpc>
          <a:spcPct val="90000"/>
        </a:lnSpc>
        <a:spcBef>
          <a:spcPct val="0"/>
        </a:spcBef>
        <a:spcAft>
          <a:spcPct val="0"/>
        </a:spcAft>
        <a:defRPr sz="5400">
          <a:solidFill>
            <a:schemeClr val="tx1"/>
          </a:solidFill>
          <a:latin typeface="Rockwell Condensed" panose="02060603050405020104" pitchFamily="18" charset="77"/>
        </a:defRPr>
      </a:lvl3pPr>
      <a:lvl4pPr algn="l" rtl="0" fontAlgn="base">
        <a:lnSpc>
          <a:spcPct val="90000"/>
        </a:lnSpc>
        <a:spcBef>
          <a:spcPct val="0"/>
        </a:spcBef>
        <a:spcAft>
          <a:spcPct val="0"/>
        </a:spcAft>
        <a:defRPr sz="5400">
          <a:solidFill>
            <a:schemeClr val="tx1"/>
          </a:solidFill>
          <a:latin typeface="Rockwell Condensed" panose="02060603050405020104" pitchFamily="18" charset="77"/>
        </a:defRPr>
      </a:lvl4pPr>
      <a:lvl5pPr algn="l" rtl="0" fontAlgn="base">
        <a:lnSpc>
          <a:spcPct val="90000"/>
        </a:lnSpc>
        <a:spcBef>
          <a:spcPct val="0"/>
        </a:spcBef>
        <a:spcAft>
          <a:spcPct val="0"/>
        </a:spcAft>
        <a:defRPr sz="5400">
          <a:solidFill>
            <a:schemeClr val="tx1"/>
          </a:solidFill>
          <a:latin typeface="Rockwell Condensed" panose="02060603050405020104" pitchFamily="18" charset="77"/>
        </a:defRPr>
      </a:lvl5pPr>
      <a:lvl6pPr marL="457200" algn="l" rtl="0" fontAlgn="base">
        <a:lnSpc>
          <a:spcPct val="90000"/>
        </a:lnSpc>
        <a:spcBef>
          <a:spcPct val="0"/>
        </a:spcBef>
        <a:spcAft>
          <a:spcPct val="0"/>
        </a:spcAft>
        <a:defRPr sz="5400">
          <a:solidFill>
            <a:schemeClr val="tx1"/>
          </a:solidFill>
          <a:latin typeface="Rockwell Condensed" panose="02060603050405020104" pitchFamily="18" charset="77"/>
        </a:defRPr>
      </a:lvl6pPr>
      <a:lvl7pPr marL="914400" algn="l" rtl="0" fontAlgn="base">
        <a:lnSpc>
          <a:spcPct val="90000"/>
        </a:lnSpc>
        <a:spcBef>
          <a:spcPct val="0"/>
        </a:spcBef>
        <a:spcAft>
          <a:spcPct val="0"/>
        </a:spcAft>
        <a:defRPr sz="5400">
          <a:solidFill>
            <a:schemeClr val="tx1"/>
          </a:solidFill>
          <a:latin typeface="Rockwell Condensed" panose="02060603050405020104" pitchFamily="18" charset="77"/>
        </a:defRPr>
      </a:lvl7pPr>
      <a:lvl8pPr marL="1371600" algn="l" rtl="0" fontAlgn="base">
        <a:lnSpc>
          <a:spcPct val="90000"/>
        </a:lnSpc>
        <a:spcBef>
          <a:spcPct val="0"/>
        </a:spcBef>
        <a:spcAft>
          <a:spcPct val="0"/>
        </a:spcAft>
        <a:defRPr sz="5400">
          <a:solidFill>
            <a:schemeClr val="tx1"/>
          </a:solidFill>
          <a:latin typeface="Rockwell Condensed" panose="02060603050405020104" pitchFamily="18" charset="77"/>
        </a:defRPr>
      </a:lvl8pPr>
      <a:lvl9pPr marL="1828800" algn="l" rtl="0" fontAlgn="base">
        <a:lnSpc>
          <a:spcPct val="90000"/>
        </a:lnSpc>
        <a:spcBef>
          <a:spcPct val="0"/>
        </a:spcBef>
        <a:spcAft>
          <a:spcPct val="0"/>
        </a:spcAft>
        <a:defRPr sz="5400">
          <a:solidFill>
            <a:schemeClr val="tx1"/>
          </a:solidFill>
          <a:latin typeface="Rockwell Condensed" panose="02060603050405020104" pitchFamily="18" charset="77"/>
        </a:defRPr>
      </a:lvl9pPr>
    </p:titleStyle>
    <p:bodyStyle>
      <a:lvl1pPr marL="182563" indent="-182563" algn="l" rtl="0" fontAlgn="base">
        <a:lnSpc>
          <a:spcPct val="90000"/>
        </a:lnSpc>
        <a:spcBef>
          <a:spcPts val="1200"/>
        </a:spcBef>
        <a:spcAft>
          <a:spcPct val="0"/>
        </a:spcAft>
        <a:buClr>
          <a:srgbClr val="9E3611"/>
        </a:buClr>
        <a:buSzPct val="85000"/>
        <a:buFont typeface="Wingdings" pitchFamily="2" charset="2"/>
        <a:buChar char="v"/>
        <a:defRPr sz="2000" kern="1200">
          <a:solidFill>
            <a:schemeClr val="tx1"/>
          </a:solidFill>
          <a:latin typeface="+mn-lt"/>
          <a:ea typeface="+mn-ea"/>
          <a:cs typeface="+mn-cs"/>
        </a:defRPr>
      </a:lvl1pPr>
      <a:lvl2pPr marL="457200" indent="-182563" algn="l" rtl="0" fontAlgn="base">
        <a:lnSpc>
          <a:spcPct val="90000"/>
        </a:lnSpc>
        <a:spcBef>
          <a:spcPts val="400"/>
        </a:spcBef>
        <a:spcAft>
          <a:spcPts val="200"/>
        </a:spcAft>
        <a:buClr>
          <a:srgbClr val="9E3611"/>
        </a:buClr>
        <a:buSzPct val="85000"/>
        <a:buFont typeface="Wingdings" pitchFamily="2" charset="2"/>
        <a:buChar char="v"/>
        <a:defRPr kern="1200">
          <a:solidFill>
            <a:schemeClr val="tx1"/>
          </a:solidFill>
          <a:latin typeface="+mn-lt"/>
          <a:ea typeface="+mn-ea"/>
          <a:cs typeface="+mn-cs"/>
        </a:defRPr>
      </a:lvl2pPr>
      <a:lvl3pPr marL="730250" indent="-182563" algn="l" rtl="0" fontAlgn="base">
        <a:lnSpc>
          <a:spcPct val="90000"/>
        </a:lnSpc>
        <a:spcBef>
          <a:spcPts val="400"/>
        </a:spcBef>
        <a:spcAft>
          <a:spcPts val="200"/>
        </a:spcAft>
        <a:buClr>
          <a:srgbClr val="9E3611"/>
        </a:buClr>
        <a:buSzPct val="85000"/>
        <a:buFont typeface="Wingdings" pitchFamily="2" charset="2"/>
        <a:buChar char="v"/>
        <a:defRPr sz="1600" kern="1200">
          <a:solidFill>
            <a:schemeClr val="tx1"/>
          </a:solidFill>
          <a:latin typeface="+mn-lt"/>
          <a:ea typeface="+mn-ea"/>
          <a:cs typeface="+mn-cs"/>
        </a:defRPr>
      </a:lvl3pPr>
      <a:lvl4pPr marL="1004888" indent="-182563" algn="l" rtl="0" fontAlgn="base">
        <a:lnSpc>
          <a:spcPct val="90000"/>
        </a:lnSpc>
        <a:spcBef>
          <a:spcPts val="400"/>
        </a:spcBef>
        <a:spcAft>
          <a:spcPts val="200"/>
        </a:spcAft>
        <a:buClr>
          <a:srgbClr val="9E3611"/>
        </a:buClr>
        <a:buSzPct val="85000"/>
        <a:buFont typeface="Wingdings" pitchFamily="2" charset="2"/>
        <a:buChar char="v"/>
        <a:defRPr sz="1600" kern="1200">
          <a:solidFill>
            <a:schemeClr val="tx1"/>
          </a:solidFill>
          <a:latin typeface="+mn-lt"/>
          <a:ea typeface="+mn-ea"/>
          <a:cs typeface="+mn-cs"/>
        </a:defRPr>
      </a:lvl4pPr>
      <a:lvl5pPr marL="1279525" indent="-182563" algn="l" rtl="0" fontAlgn="base">
        <a:lnSpc>
          <a:spcPct val="90000"/>
        </a:lnSpc>
        <a:spcBef>
          <a:spcPts val="400"/>
        </a:spcBef>
        <a:spcAft>
          <a:spcPts val="200"/>
        </a:spcAft>
        <a:buClr>
          <a:srgbClr val="9E3611"/>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colah.github.io/posts/2014-03-NN-Manifolds-Topolog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archive.ics.uci.edu/ml/datasets/Iri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machinelearningmastery.com/tutorial-first-neural-network-python-kera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hyperlink" Target="https://www.mathworks.com/discovery/transfer-learning.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s://medium.com/@UdacityINDIA/how-to-build-your-first-neural-network-with-python-6819c7f65dbf" TargetMode="External"/><Relationship Id="rId3" Type="http://schemas.openxmlformats.org/officeDocument/2006/relationships/hyperlink" Target="https://towardsdatascience.com/introducing-deep-learning-and-neural-networks-deep-learning-for-rookies-1-bd68f9cf5883" TargetMode="External"/><Relationship Id="rId7" Type="http://schemas.openxmlformats.org/officeDocument/2006/relationships/hyperlink" Target="https://www.kdnuggets.com/2018/10/simple-neural-network-python.html" TargetMode="External"/><Relationship Id="rId2" Type="http://schemas.openxmlformats.org/officeDocument/2006/relationships/hyperlink" Target="https://pythonprogramming.net/neural-networks-machine-learning-tutorial/" TargetMode="External"/><Relationship Id="rId1" Type="http://schemas.openxmlformats.org/officeDocument/2006/relationships/slideLayout" Target="../slideLayouts/slideLayout2.xml"/><Relationship Id="rId6" Type="http://schemas.openxmlformats.org/officeDocument/2006/relationships/hyperlink" Target="https://towardsdatascience.com/how-to-build-your-own-neural-network-from-scratch-in-python-68998a08e4f6" TargetMode="External"/><Relationship Id="rId5" Type="http://schemas.openxmlformats.org/officeDocument/2006/relationships/hyperlink" Target="https://enlight.nyc/projects/neural-network/" TargetMode="External"/><Relationship Id="rId4" Type="http://schemas.openxmlformats.org/officeDocument/2006/relationships/hyperlink" Target="https://towardsdatascience.com/multi-layer-neural-networks-with-sigmoid-function-deep-learning-for-rookies-2-bf464f09eb7f" TargetMode="External"/><Relationship Id="rId9" Type="http://schemas.openxmlformats.org/officeDocument/2006/relationships/hyperlink" Target="https://www.analyticsvidhya.com/blog/2017/05/neural-network-from-scratch-in-python-and-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570672"/>
            <a:ext cx="9144000" cy="2603274"/>
          </a:xfrm>
        </p:spPr>
        <p:txBody>
          <a:bodyPr>
            <a:normAutofit/>
          </a:bodyPr>
          <a:lstStyle/>
          <a:p>
            <a:pPr fontAlgn="auto">
              <a:spcAft>
                <a:spcPts val="0"/>
              </a:spcAft>
              <a:defRPr/>
            </a:pPr>
            <a:r>
              <a:rPr lang="en-US" sz="5400" dirty="0"/>
              <a:t>Neural Network &amp; Deep Learning</a:t>
            </a:r>
          </a:p>
        </p:txBody>
      </p:sp>
      <p:sp>
        <p:nvSpPr>
          <p:cNvPr id="12291" name="Subtitle 2">
            <a:extLst>
              <a:ext uri="{FF2B5EF4-FFF2-40B4-BE49-F238E27FC236}">
                <a16:creationId xmlns:a16="http://schemas.microsoft.com/office/drawing/2014/main" id="{BE890691-6FC1-0244-8097-5322A6E3FD0D}"/>
              </a:ext>
            </a:extLst>
          </p:cNvPr>
          <p:cNvSpPr>
            <a:spLocks noGrp="1" noChangeArrowheads="1"/>
          </p:cNvSpPr>
          <p:nvPr>
            <p:ph type="subTitle" idx="1"/>
          </p:nvPr>
        </p:nvSpPr>
        <p:spPr>
          <a:xfrm>
            <a:off x="1524000" y="4718050"/>
            <a:ext cx="9144000" cy="1393825"/>
          </a:xfrm>
        </p:spPr>
        <p:txBody>
          <a:bodyPr/>
          <a:lstStyle/>
          <a:p>
            <a:r>
              <a:rPr lang="en-US" altLang="en-US"/>
              <a:t>Dr. Malak Abdullah</a:t>
            </a:r>
          </a:p>
          <a:p>
            <a:r>
              <a:rPr lang="en-US" altLang="en-US"/>
              <a:t>Computer Science Department</a:t>
            </a:r>
          </a:p>
          <a:p>
            <a:r>
              <a:rPr lang="en-US" altLang="en-US"/>
              <a:t>Jordan University of Science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B7D4-1EF7-E842-BFA9-ECC9C37932F0}"/>
              </a:ext>
            </a:extLst>
          </p:cNvPr>
          <p:cNvSpPr>
            <a:spLocks noGrp="1"/>
          </p:cNvSpPr>
          <p:nvPr>
            <p:ph type="title"/>
          </p:nvPr>
        </p:nvSpPr>
        <p:spPr/>
        <p:txBody>
          <a:bodyPr/>
          <a:lstStyle/>
          <a:p>
            <a:r>
              <a:rPr lang="en-US" dirty="0"/>
              <a:t>Deep Learning (continue)</a:t>
            </a:r>
          </a:p>
        </p:txBody>
      </p:sp>
      <p:sp>
        <p:nvSpPr>
          <p:cNvPr id="3" name="Content Placeholder 2">
            <a:extLst>
              <a:ext uri="{FF2B5EF4-FFF2-40B4-BE49-F238E27FC236}">
                <a16:creationId xmlns:a16="http://schemas.microsoft.com/office/drawing/2014/main" id="{CADE0828-CE50-CF40-909B-137BCA4678E7}"/>
              </a:ext>
            </a:extLst>
          </p:cNvPr>
          <p:cNvSpPr>
            <a:spLocks noGrp="1"/>
          </p:cNvSpPr>
          <p:nvPr>
            <p:ph idx="1"/>
          </p:nvPr>
        </p:nvSpPr>
        <p:spPr/>
        <p:txBody>
          <a:bodyPr/>
          <a:lstStyle/>
          <a:p>
            <a:r>
              <a:rPr lang="en-US" dirty="0"/>
              <a:t>Deep learning is a machine learning technique that teaches computers to do what comes naturally to humans: </a:t>
            </a:r>
            <a:r>
              <a:rPr lang="en-US" dirty="0">
                <a:solidFill>
                  <a:srgbClr val="FF0000"/>
                </a:solidFill>
              </a:rPr>
              <a:t>learn by example</a:t>
            </a:r>
            <a:r>
              <a:rPr lang="en-US" dirty="0"/>
              <a:t>. </a:t>
            </a:r>
          </a:p>
          <a:p>
            <a:r>
              <a:rPr lang="en-US" dirty="0"/>
              <a:t>Deep learning is getting lots of attention lately and for good reason. It’s achieving results that were not possible before.</a:t>
            </a:r>
          </a:p>
          <a:p>
            <a:r>
              <a:rPr lang="en-US" dirty="0"/>
              <a:t>In deep learning, a computer model learns to perform classification tasks directly from images, text, or sound. Deep learning models can achieve state-of-the-art accuracy, sometimes exceeding human-level performance. </a:t>
            </a:r>
          </a:p>
          <a:p>
            <a:r>
              <a:rPr lang="en-US" dirty="0"/>
              <a:t>Models are trained by using a large set of labeled data and neural network architectures that contain many layers.</a:t>
            </a:r>
          </a:p>
          <a:p>
            <a:r>
              <a:rPr lang="en-US" dirty="0"/>
              <a:t>Deep learning is a key technology behind </a:t>
            </a:r>
            <a:r>
              <a:rPr lang="en-US" dirty="0">
                <a:solidFill>
                  <a:srgbClr val="FF0000"/>
                </a:solidFill>
              </a:rPr>
              <a:t>driverless cars</a:t>
            </a:r>
            <a:r>
              <a:rPr lang="en-US" dirty="0"/>
              <a:t>, enabling them to recognize a stop sign, or to distinguish a pedestrian from a lamppost. </a:t>
            </a:r>
          </a:p>
        </p:txBody>
      </p:sp>
      <p:sp>
        <p:nvSpPr>
          <p:cNvPr id="4" name="Date Placeholder 3">
            <a:extLst>
              <a:ext uri="{FF2B5EF4-FFF2-40B4-BE49-F238E27FC236}">
                <a16:creationId xmlns:a16="http://schemas.microsoft.com/office/drawing/2014/main" id="{2F61E86E-E956-0043-8572-010D95F75D26}"/>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6D3510F8-A6CA-0D4B-831E-6042B09ABD2C}"/>
              </a:ext>
            </a:extLst>
          </p:cNvPr>
          <p:cNvSpPr>
            <a:spLocks noGrp="1"/>
          </p:cNvSpPr>
          <p:nvPr>
            <p:ph type="sldNum" sz="quarter" idx="12"/>
          </p:nvPr>
        </p:nvSpPr>
        <p:spPr/>
        <p:txBody>
          <a:bodyPr/>
          <a:lstStyle/>
          <a:p>
            <a:pPr>
              <a:defRPr/>
            </a:pPr>
            <a:fld id="{5D7239ED-A247-3F49-9595-68E607AFDC4C}" type="slidenum">
              <a:rPr lang="en-US" smtClean="0"/>
              <a:pPr>
                <a:defRPr/>
              </a:pPr>
              <a:t>10</a:t>
            </a:fld>
            <a:endParaRPr lang="en-US" dirty="0"/>
          </a:p>
        </p:txBody>
      </p:sp>
      <p:sp>
        <p:nvSpPr>
          <p:cNvPr id="6" name="Footer Placeholder 5">
            <a:extLst>
              <a:ext uri="{FF2B5EF4-FFF2-40B4-BE49-F238E27FC236}">
                <a16:creationId xmlns:a16="http://schemas.microsoft.com/office/drawing/2014/main" id="{E38C2F42-E7F7-1148-B056-DC349BD4DAA4}"/>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58778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24BF-61A3-B947-8D7A-6AEAAB47F6B0}"/>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A0134F77-62F4-E945-8ACF-35347BD6DCA8}"/>
              </a:ext>
            </a:extLst>
          </p:cNvPr>
          <p:cNvSpPr>
            <a:spLocks noGrp="1"/>
          </p:cNvSpPr>
          <p:nvPr>
            <p:ph idx="1"/>
          </p:nvPr>
        </p:nvSpPr>
        <p:spPr/>
        <p:txBody>
          <a:bodyPr/>
          <a:lstStyle/>
          <a:p>
            <a:r>
              <a:rPr lang="en-US" dirty="0"/>
              <a:t>While deep learning was first theorized in the 1980s, there are two main reasons it has only recently become useful:</a:t>
            </a:r>
          </a:p>
          <a:p>
            <a:pPr lvl="1"/>
            <a:r>
              <a:rPr lang="en-US" dirty="0"/>
              <a:t>Deep learning requires large amounts of </a:t>
            </a:r>
            <a:r>
              <a:rPr lang="en-US" b="1" dirty="0"/>
              <a:t>labeled data</a:t>
            </a:r>
            <a:r>
              <a:rPr lang="en-US" dirty="0"/>
              <a:t>. For example, driverless car development requires millions of images and thousands of hours of video.</a:t>
            </a:r>
          </a:p>
          <a:p>
            <a:pPr lvl="1"/>
            <a:r>
              <a:rPr lang="en-US" dirty="0"/>
              <a:t>Deep learning requires substantial </a:t>
            </a:r>
            <a:r>
              <a:rPr lang="en-US" b="1" dirty="0"/>
              <a:t>computing power</a:t>
            </a:r>
            <a:r>
              <a:rPr lang="en-US" dirty="0"/>
              <a:t>. High-performance GPUs have a parallel architecture that is efficient for deep learning. When combined with clusters or cloud computing, this enables development teams to reduce training time for a deep learning network from weeks to hours or less.</a:t>
            </a:r>
          </a:p>
          <a:p>
            <a:r>
              <a:rPr lang="en-US" dirty="0"/>
              <a:t>Deep learning is being used in automated hearing and speech translation. For example, home assistance devices that respond to your voice and know your preferences are powered by deep learning applications.</a:t>
            </a:r>
          </a:p>
          <a:p>
            <a:endParaRPr lang="en-US" dirty="0"/>
          </a:p>
        </p:txBody>
      </p:sp>
      <p:sp>
        <p:nvSpPr>
          <p:cNvPr id="4" name="Date Placeholder 3">
            <a:extLst>
              <a:ext uri="{FF2B5EF4-FFF2-40B4-BE49-F238E27FC236}">
                <a16:creationId xmlns:a16="http://schemas.microsoft.com/office/drawing/2014/main" id="{E0D8C568-17E8-164E-AC31-D235FC8E212D}"/>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D2A1C9CE-B61E-F247-AE16-9342C4C899C9}"/>
              </a:ext>
            </a:extLst>
          </p:cNvPr>
          <p:cNvSpPr>
            <a:spLocks noGrp="1"/>
          </p:cNvSpPr>
          <p:nvPr>
            <p:ph type="sldNum" sz="quarter" idx="12"/>
          </p:nvPr>
        </p:nvSpPr>
        <p:spPr/>
        <p:txBody>
          <a:bodyPr/>
          <a:lstStyle/>
          <a:p>
            <a:pPr>
              <a:defRPr/>
            </a:pPr>
            <a:fld id="{5D7239ED-A247-3F49-9595-68E607AFDC4C}" type="slidenum">
              <a:rPr lang="en-US" smtClean="0"/>
              <a:pPr>
                <a:defRPr/>
              </a:pPr>
              <a:t>11</a:t>
            </a:fld>
            <a:endParaRPr lang="en-US" dirty="0"/>
          </a:p>
        </p:txBody>
      </p:sp>
      <p:sp>
        <p:nvSpPr>
          <p:cNvPr id="6" name="Footer Placeholder 5">
            <a:extLst>
              <a:ext uri="{FF2B5EF4-FFF2-40B4-BE49-F238E27FC236}">
                <a16:creationId xmlns:a16="http://schemas.microsoft.com/office/drawing/2014/main" id="{6606AC78-03C8-BA4E-9C9E-5B37983BDBF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421516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3855-ACC9-0447-AD51-7EF57F1376D0}"/>
              </a:ext>
            </a:extLst>
          </p:cNvPr>
          <p:cNvSpPr>
            <a:spLocks noGrp="1"/>
          </p:cNvSpPr>
          <p:nvPr>
            <p:ph type="title"/>
          </p:nvPr>
        </p:nvSpPr>
        <p:spPr/>
        <p:txBody>
          <a:bodyPr/>
          <a:lstStyle/>
          <a:p>
            <a:r>
              <a:rPr lang="en-US" dirty="0"/>
              <a:t>How it functions!?</a:t>
            </a:r>
          </a:p>
        </p:txBody>
      </p:sp>
      <p:sp>
        <p:nvSpPr>
          <p:cNvPr id="3" name="Content Placeholder 2">
            <a:extLst>
              <a:ext uri="{FF2B5EF4-FFF2-40B4-BE49-F238E27FC236}">
                <a16:creationId xmlns:a16="http://schemas.microsoft.com/office/drawing/2014/main" id="{DECCEDE4-959F-074B-A010-915FB1B2B84D}"/>
              </a:ext>
            </a:extLst>
          </p:cNvPr>
          <p:cNvSpPr>
            <a:spLocks noGrp="1"/>
          </p:cNvSpPr>
          <p:nvPr>
            <p:ph idx="1"/>
          </p:nvPr>
        </p:nvSpPr>
        <p:spPr>
          <a:xfrm>
            <a:off x="314325" y="2025650"/>
            <a:ext cx="11387137" cy="4429125"/>
          </a:xfrm>
        </p:spPr>
        <p:txBody>
          <a:bodyPr/>
          <a:lstStyle/>
          <a:p>
            <a:r>
              <a:rPr lang="en-US" dirty="0"/>
              <a:t>Deep learning models are trained by using large sets of labeled data and neural network architectures that learn features directly from the data without the need for manual feature extraction</a:t>
            </a:r>
          </a:p>
          <a:p>
            <a:r>
              <a:rPr lang="en-US" dirty="0">
                <a:solidFill>
                  <a:srgbClr val="FF0000"/>
                </a:solidFill>
              </a:rPr>
              <a:t>In machine learning, you manually choose features and a classifier to sort images. With deep learning, feature extraction and modeling steps are automatic.</a:t>
            </a:r>
          </a:p>
          <a:p>
            <a:r>
              <a:rPr lang="en-US" dirty="0"/>
              <a:t>When choosing between machine learning and deep learning, consider whether you have a </a:t>
            </a:r>
            <a:r>
              <a:rPr lang="en-US" dirty="0">
                <a:solidFill>
                  <a:srgbClr val="FF0000"/>
                </a:solidFill>
              </a:rPr>
              <a:t>high-performance GPU and lots of labeled data</a:t>
            </a:r>
            <a:r>
              <a:rPr lang="en-US" dirty="0"/>
              <a:t>. Deep learning is generally more complex, so you’ll need at least a few thousand images to get reliable results. </a:t>
            </a:r>
          </a:p>
        </p:txBody>
      </p:sp>
      <p:sp>
        <p:nvSpPr>
          <p:cNvPr id="4" name="Date Placeholder 3">
            <a:extLst>
              <a:ext uri="{FF2B5EF4-FFF2-40B4-BE49-F238E27FC236}">
                <a16:creationId xmlns:a16="http://schemas.microsoft.com/office/drawing/2014/main" id="{9CB3AA94-C2DA-4E4B-832B-1D1161D255D8}"/>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43462717-AB07-684F-94C9-976E52CA0FED}"/>
              </a:ext>
            </a:extLst>
          </p:cNvPr>
          <p:cNvSpPr>
            <a:spLocks noGrp="1"/>
          </p:cNvSpPr>
          <p:nvPr>
            <p:ph type="sldNum" sz="quarter" idx="12"/>
          </p:nvPr>
        </p:nvSpPr>
        <p:spPr/>
        <p:txBody>
          <a:bodyPr/>
          <a:lstStyle/>
          <a:p>
            <a:pPr>
              <a:defRPr/>
            </a:pPr>
            <a:fld id="{5D7239ED-A247-3F49-9595-68E607AFDC4C}" type="slidenum">
              <a:rPr lang="en-US" smtClean="0"/>
              <a:pPr>
                <a:defRPr/>
              </a:pPr>
              <a:t>12</a:t>
            </a:fld>
            <a:endParaRPr lang="en-US" dirty="0"/>
          </a:p>
        </p:txBody>
      </p:sp>
      <p:pic>
        <p:nvPicPr>
          <p:cNvPr id="6" name="Picture 5">
            <a:extLst>
              <a:ext uri="{FF2B5EF4-FFF2-40B4-BE49-F238E27FC236}">
                <a16:creationId xmlns:a16="http://schemas.microsoft.com/office/drawing/2014/main" id="{8D1FF5B0-1373-9143-A820-BA2CEC861068}"/>
              </a:ext>
            </a:extLst>
          </p:cNvPr>
          <p:cNvPicPr>
            <a:picLocks noChangeAspect="1"/>
          </p:cNvPicPr>
          <p:nvPr/>
        </p:nvPicPr>
        <p:blipFill>
          <a:blip r:embed="rId2"/>
          <a:stretch>
            <a:fillRect/>
          </a:stretch>
        </p:blipFill>
        <p:spPr>
          <a:xfrm>
            <a:off x="6583679" y="3551"/>
            <a:ext cx="4654233" cy="2078061"/>
          </a:xfrm>
          <a:prstGeom prst="rect">
            <a:avLst/>
          </a:prstGeom>
        </p:spPr>
      </p:pic>
      <p:sp>
        <p:nvSpPr>
          <p:cNvPr id="7" name="Footer Placeholder 6">
            <a:extLst>
              <a:ext uri="{FF2B5EF4-FFF2-40B4-BE49-F238E27FC236}">
                <a16:creationId xmlns:a16="http://schemas.microsoft.com/office/drawing/2014/main" id="{D5AB28CC-F4ED-8346-AEEA-822AAC0641E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955988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D609-F604-2B4E-A3B4-0CE007F2132A}"/>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71A96EE5-5D42-E040-8D04-501B8EE5E430}"/>
              </a:ext>
            </a:extLst>
          </p:cNvPr>
          <p:cNvPicPr>
            <a:picLocks noGrp="1" noChangeAspect="1"/>
          </p:cNvPicPr>
          <p:nvPr>
            <p:ph idx="1"/>
          </p:nvPr>
        </p:nvPicPr>
        <p:blipFill>
          <a:blip r:embed="rId2"/>
          <a:stretch>
            <a:fillRect/>
          </a:stretch>
        </p:blipFill>
        <p:spPr>
          <a:xfrm>
            <a:off x="314325" y="3169228"/>
            <a:ext cx="4014327" cy="2210789"/>
          </a:xfrm>
        </p:spPr>
      </p:pic>
      <p:sp>
        <p:nvSpPr>
          <p:cNvPr id="4" name="Date Placeholder 3">
            <a:extLst>
              <a:ext uri="{FF2B5EF4-FFF2-40B4-BE49-F238E27FC236}">
                <a16:creationId xmlns:a16="http://schemas.microsoft.com/office/drawing/2014/main" id="{0B2F04D9-9964-914C-A694-27991918049A}"/>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85109A79-9E43-B548-91E5-E85E9906EA8A}"/>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AFC7C391-AEF2-704F-98AF-E5BB555B40F2}"/>
              </a:ext>
            </a:extLst>
          </p:cNvPr>
          <p:cNvSpPr>
            <a:spLocks noGrp="1"/>
          </p:cNvSpPr>
          <p:nvPr>
            <p:ph type="sldNum" sz="quarter" idx="12"/>
          </p:nvPr>
        </p:nvSpPr>
        <p:spPr/>
        <p:txBody>
          <a:bodyPr/>
          <a:lstStyle/>
          <a:p>
            <a:pPr>
              <a:defRPr/>
            </a:pPr>
            <a:fld id="{5D7239ED-A247-3F49-9595-68E607AFDC4C}" type="slidenum">
              <a:rPr lang="en-US" smtClean="0"/>
              <a:pPr>
                <a:defRPr/>
              </a:pPr>
              <a:t>13</a:t>
            </a:fld>
            <a:endParaRPr lang="en-US" dirty="0"/>
          </a:p>
        </p:txBody>
      </p:sp>
      <p:pic>
        <p:nvPicPr>
          <p:cNvPr id="7" name="Picture 6">
            <a:extLst>
              <a:ext uri="{FF2B5EF4-FFF2-40B4-BE49-F238E27FC236}">
                <a16:creationId xmlns:a16="http://schemas.microsoft.com/office/drawing/2014/main" id="{F3010CA1-A991-DA47-A1AE-0E300F1692DC}"/>
              </a:ext>
            </a:extLst>
          </p:cNvPr>
          <p:cNvPicPr>
            <a:picLocks noChangeAspect="1"/>
          </p:cNvPicPr>
          <p:nvPr/>
        </p:nvPicPr>
        <p:blipFill>
          <a:blip r:embed="rId3"/>
          <a:stretch>
            <a:fillRect/>
          </a:stretch>
        </p:blipFill>
        <p:spPr>
          <a:xfrm>
            <a:off x="205610" y="231711"/>
            <a:ext cx="11387136" cy="2579193"/>
          </a:xfrm>
          <a:prstGeom prst="rect">
            <a:avLst/>
          </a:prstGeom>
        </p:spPr>
      </p:pic>
      <p:sp>
        <p:nvSpPr>
          <p:cNvPr id="10" name="Rectangle 9">
            <a:extLst>
              <a:ext uri="{FF2B5EF4-FFF2-40B4-BE49-F238E27FC236}">
                <a16:creationId xmlns:a16="http://schemas.microsoft.com/office/drawing/2014/main" id="{7C2850E6-1154-D145-B1D5-1CB22B8635A2}"/>
              </a:ext>
            </a:extLst>
          </p:cNvPr>
          <p:cNvSpPr/>
          <p:nvPr/>
        </p:nvSpPr>
        <p:spPr>
          <a:xfrm>
            <a:off x="205610" y="5602922"/>
            <a:ext cx="4811867" cy="430887"/>
          </a:xfrm>
          <a:prstGeom prst="rect">
            <a:avLst/>
          </a:prstGeom>
        </p:spPr>
        <p:txBody>
          <a:bodyPr wrap="square">
            <a:spAutoFit/>
          </a:bodyPr>
          <a:lstStyle/>
          <a:p>
            <a:pPr algn="ctr"/>
            <a:r>
              <a:rPr lang="en-US" sz="1100" i="1" dirty="0">
                <a:solidFill>
                  <a:srgbClr val="000000"/>
                </a:solidFill>
                <a:latin typeface="Times New Roman" panose="02020603050405020304" pitchFamily="18" charset="0"/>
              </a:rPr>
              <a:t>Figure 10-4. Threshold logic unit: an artificial neuron which computes a weighted sum of its inputs then applies a step function</a:t>
            </a:r>
            <a:endParaRPr lang="en-US" sz="1100" dirty="0"/>
          </a:p>
        </p:txBody>
      </p:sp>
      <p:pic>
        <p:nvPicPr>
          <p:cNvPr id="11" name="Picture 10">
            <a:extLst>
              <a:ext uri="{FF2B5EF4-FFF2-40B4-BE49-F238E27FC236}">
                <a16:creationId xmlns:a16="http://schemas.microsoft.com/office/drawing/2014/main" id="{2A6C8673-C9CB-014D-9DB5-019B895509C4}"/>
              </a:ext>
            </a:extLst>
          </p:cNvPr>
          <p:cNvPicPr>
            <a:picLocks noChangeAspect="1"/>
          </p:cNvPicPr>
          <p:nvPr/>
        </p:nvPicPr>
        <p:blipFill>
          <a:blip r:embed="rId4"/>
          <a:stretch>
            <a:fillRect/>
          </a:stretch>
        </p:blipFill>
        <p:spPr>
          <a:xfrm>
            <a:off x="4457211" y="2892477"/>
            <a:ext cx="7734789" cy="1379660"/>
          </a:xfrm>
          <a:prstGeom prst="rect">
            <a:avLst/>
          </a:prstGeom>
        </p:spPr>
      </p:pic>
      <p:pic>
        <p:nvPicPr>
          <p:cNvPr id="12" name="Picture 11">
            <a:extLst>
              <a:ext uri="{FF2B5EF4-FFF2-40B4-BE49-F238E27FC236}">
                <a16:creationId xmlns:a16="http://schemas.microsoft.com/office/drawing/2014/main" id="{CF91B523-D92B-B84C-B12F-7992355C2ADA}"/>
              </a:ext>
            </a:extLst>
          </p:cNvPr>
          <p:cNvPicPr>
            <a:picLocks noChangeAspect="1"/>
          </p:cNvPicPr>
          <p:nvPr/>
        </p:nvPicPr>
        <p:blipFill>
          <a:blip r:embed="rId5"/>
          <a:stretch>
            <a:fillRect/>
          </a:stretch>
        </p:blipFill>
        <p:spPr>
          <a:xfrm>
            <a:off x="5899178" y="4260195"/>
            <a:ext cx="6357303" cy="2597805"/>
          </a:xfrm>
          <a:prstGeom prst="rect">
            <a:avLst/>
          </a:prstGeom>
        </p:spPr>
      </p:pic>
      <p:sp>
        <p:nvSpPr>
          <p:cNvPr id="3" name="TextBox 2">
            <a:extLst>
              <a:ext uri="{FF2B5EF4-FFF2-40B4-BE49-F238E27FC236}">
                <a16:creationId xmlns:a16="http://schemas.microsoft.com/office/drawing/2014/main" id="{58092A50-54DF-CA49-86FD-AC2AD8A7B7A5}"/>
              </a:ext>
            </a:extLst>
          </p:cNvPr>
          <p:cNvSpPr txBox="1"/>
          <p:nvPr/>
        </p:nvSpPr>
        <p:spPr>
          <a:xfrm>
            <a:off x="3477719" y="201965"/>
            <a:ext cx="3357797" cy="369332"/>
          </a:xfrm>
          <a:prstGeom prst="rect">
            <a:avLst/>
          </a:prstGeom>
          <a:noFill/>
        </p:spPr>
        <p:txBody>
          <a:bodyPr wrap="square" rtlCol="0">
            <a:spAutoFit/>
          </a:bodyPr>
          <a:lstStyle/>
          <a:p>
            <a:r>
              <a:rPr lang="en-US" dirty="0"/>
              <a:t>Based on LTU or TLU</a:t>
            </a:r>
          </a:p>
        </p:txBody>
      </p:sp>
    </p:spTree>
    <p:extLst>
      <p:ext uri="{BB962C8B-B14F-4D97-AF65-F5344CB8AC3E}">
        <p14:creationId xmlns:p14="http://schemas.microsoft.com/office/powerpoint/2010/main" val="1818754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D636-03C9-2644-88BB-6CB775EA0699}"/>
              </a:ext>
            </a:extLst>
          </p:cNvPr>
          <p:cNvSpPr>
            <a:spLocks noGrp="1"/>
          </p:cNvSpPr>
          <p:nvPr>
            <p:ph type="title"/>
          </p:nvPr>
        </p:nvSpPr>
        <p:spPr/>
        <p:txBody>
          <a:bodyPr/>
          <a:lstStyle/>
          <a:p>
            <a:r>
              <a:rPr lang="en-US" dirty="0"/>
              <a:t>A single perceptron</a:t>
            </a:r>
          </a:p>
        </p:txBody>
      </p:sp>
      <p:pic>
        <p:nvPicPr>
          <p:cNvPr id="7" name="Content Placeholder 6">
            <a:extLst>
              <a:ext uri="{FF2B5EF4-FFF2-40B4-BE49-F238E27FC236}">
                <a16:creationId xmlns:a16="http://schemas.microsoft.com/office/drawing/2014/main" id="{B22BC268-E5C0-2D48-ABE4-9CFF68CB0F27}"/>
              </a:ext>
            </a:extLst>
          </p:cNvPr>
          <p:cNvPicPr>
            <a:picLocks noGrp="1" noChangeAspect="1"/>
          </p:cNvPicPr>
          <p:nvPr>
            <p:ph idx="1"/>
          </p:nvPr>
        </p:nvPicPr>
        <p:blipFill>
          <a:blip r:embed="rId2"/>
          <a:stretch>
            <a:fillRect/>
          </a:stretch>
        </p:blipFill>
        <p:spPr>
          <a:xfrm>
            <a:off x="314325" y="1463651"/>
            <a:ext cx="10226472" cy="2921849"/>
          </a:xfrm>
          <a:prstGeom prst="rect">
            <a:avLst/>
          </a:prstGeom>
        </p:spPr>
      </p:pic>
      <p:sp>
        <p:nvSpPr>
          <p:cNvPr id="4" name="Date Placeholder 3">
            <a:extLst>
              <a:ext uri="{FF2B5EF4-FFF2-40B4-BE49-F238E27FC236}">
                <a16:creationId xmlns:a16="http://schemas.microsoft.com/office/drawing/2014/main" id="{21DB718C-9CD2-214B-BC2E-5C8B96B6F10B}"/>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25DFCDEB-D74C-B34A-83E9-7A3B09D77E74}"/>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3ACB187-DF44-5B44-8B6B-DD8731EE5D49}"/>
              </a:ext>
            </a:extLst>
          </p:cNvPr>
          <p:cNvSpPr>
            <a:spLocks noGrp="1"/>
          </p:cNvSpPr>
          <p:nvPr>
            <p:ph type="sldNum" sz="quarter" idx="12"/>
          </p:nvPr>
        </p:nvSpPr>
        <p:spPr/>
        <p:txBody>
          <a:bodyPr/>
          <a:lstStyle/>
          <a:p>
            <a:pPr>
              <a:defRPr/>
            </a:pPr>
            <a:fld id="{5D7239ED-A247-3F49-9595-68E607AFDC4C}" type="slidenum">
              <a:rPr lang="en-US" smtClean="0"/>
              <a:pPr>
                <a:defRPr/>
              </a:pPr>
              <a:t>14</a:t>
            </a:fld>
            <a:endParaRPr lang="en-US" dirty="0"/>
          </a:p>
        </p:txBody>
      </p:sp>
      <p:pic>
        <p:nvPicPr>
          <p:cNvPr id="8" name="Picture 7">
            <a:extLst>
              <a:ext uri="{FF2B5EF4-FFF2-40B4-BE49-F238E27FC236}">
                <a16:creationId xmlns:a16="http://schemas.microsoft.com/office/drawing/2014/main" id="{17A02A70-7322-EE49-B41C-6BDAAFF5FC1A}"/>
              </a:ext>
            </a:extLst>
          </p:cNvPr>
          <p:cNvPicPr>
            <a:picLocks noChangeAspect="1"/>
          </p:cNvPicPr>
          <p:nvPr/>
        </p:nvPicPr>
        <p:blipFill>
          <a:blip r:embed="rId3"/>
          <a:stretch>
            <a:fillRect/>
          </a:stretch>
        </p:blipFill>
        <p:spPr>
          <a:xfrm>
            <a:off x="7415213" y="3933424"/>
            <a:ext cx="4562555" cy="2924576"/>
          </a:xfrm>
          <a:prstGeom prst="rect">
            <a:avLst/>
          </a:prstGeom>
        </p:spPr>
      </p:pic>
    </p:spTree>
    <p:extLst>
      <p:ext uri="{BB962C8B-B14F-4D97-AF65-F5344CB8AC3E}">
        <p14:creationId xmlns:p14="http://schemas.microsoft.com/office/powerpoint/2010/main" val="2473889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B586C-87AD-2F4E-9AC7-244E53669F59}"/>
              </a:ext>
            </a:extLst>
          </p:cNvPr>
          <p:cNvSpPr>
            <a:spLocks noGrp="1"/>
          </p:cNvSpPr>
          <p:nvPr>
            <p:ph type="title"/>
          </p:nvPr>
        </p:nvSpPr>
        <p:spPr>
          <a:xfrm>
            <a:off x="314323" y="117949"/>
            <a:ext cx="11387137" cy="1271587"/>
          </a:xfrm>
        </p:spPr>
        <p:txBody>
          <a:bodyPr>
            <a:normAutofit fontScale="90000"/>
          </a:bodyPr>
          <a:lstStyle/>
          <a:p>
            <a:r>
              <a:rPr lang="en-US" b="1" dirty="0"/>
              <a:t>Logical Computations with Neurons</a:t>
            </a:r>
          </a:p>
        </p:txBody>
      </p:sp>
      <p:sp>
        <p:nvSpPr>
          <p:cNvPr id="4" name="Date Placeholder 3">
            <a:extLst>
              <a:ext uri="{FF2B5EF4-FFF2-40B4-BE49-F238E27FC236}">
                <a16:creationId xmlns:a16="http://schemas.microsoft.com/office/drawing/2014/main" id="{0BAAF099-3692-7D49-BD58-0CFCE2F8DC7D}"/>
              </a:ext>
            </a:extLst>
          </p:cNvPr>
          <p:cNvSpPr>
            <a:spLocks noGrp="1"/>
          </p:cNvSpPr>
          <p:nvPr>
            <p:ph type="dt" sz="half" idx="10"/>
          </p:nvPr>
        </p:nvSpPr>
        <p:spPr>
          <a:xfrm>
            <a:off x="7964488" y="6272213"/>
            <a:ext cx="3273425" cy="365125"/>
          </a:xfrm>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95C90695-22AD-3942-87DE-E94798CA0365}"/>
              </a:ext>
            </a:extLst>
          </p:cNvPr>
          <p:cNvSpPr>
            <a:spLocks noGrp="1"/>
          </p:cNvSpPr>
          <p:nvPr>
            <p:ph type="sldNum" sz="quarter" idx="12"/>
          </p:nvPr>
        </p:nvSpPr>
        <p:spPr>
          <a:xfrm>
            <a:off x="11310938" y="6272213"/>
            <a:ext cx="639762" cy="365125"/>
          </a:xfrm>
        </p:spPr>
        <p:txBody>
          <a:bodyPr/>
          <a:lstStyle/>
          <a:p>
            <a:pPr>
              <a:defRPr/>
            </a:pPr>
            <a:fld id="{5D7239ED-A247-3F49-9595-68E607AFDC4C}" type="slidenum">
              <a:rPr lang="en-US" smtClean="0"/>
              <a:pPr>
                <a:defRPr/>
              </a:pPr>
              <a:t>15</a:t>
            </a:fld>
            <a:endParaRPr lang="en-US" dirty="0"/>
          </a:p>
        </p:txBody>
      </p:sp>
      <p:sp>
        <p:nvSpPr>
          <p:cNvPr id="8" name="Footer Placeholder 7">
            <a:extLst>
              <a:ext uri="{FF2B5EF4-FFF2-40B4-BE49-F238E27FC236}">
                <a16:creationId xmlns:a16="http://schemas.microsoft.com/office/drawing/2014/main" id="{A89DA40B-2731-524A-9C1B-0567496F7CC8}"/>
              </a:ext>
            </a:extLst>
          </p:cNvPr>
          <p:cNvSpPr>
            <a:spLocks noGrp="1"/>
          </p:cNvSpPr>
          <p:nvPr>
            <p:ph type="ftr" sz="quarter" idx="11"/>
          </p:nvPr>
        </p:nvSpPr>
        <p:spPr>
          <a:xfrm>
            <a:off x="314325" y="6272213"/>
            <a:ext cx="7100888" cy="365125"/>
          </a:xfrm>
        </p:spPr>
        <p:txBody>
          <a:bodyPr/>
          <a:lstStyle/>
          <a:p>
            <a:pPr>
              <a:defRPr/>
            </a:pPr>
            <a:r>
              <a:rPr lang="en-US"/>
              <a:t>Dr. Malak Abdullah</a:t>
            </a:r>
            <a:endParaRPr lang="en-US" dirty="0"/>
          </a:p>
        </p:txBody>
      </p:sp>
      <p:pic>
        <p:nvPicPr>
          <p:cNvPr id="3" name="Picture 2">
            <a:extLst>
              <a:ext uri="{FF2B5EF4-FFF2-40B4-BE49-F238E27FC236}">
                <a16:creationId xmlns:a16="http://schemas.microsoft.com/office/drawing/2014/main" id="{E64DC69E-AB0C-A94C-82DD-005AC4772A16}"/>
              </a:ext>
            </a:extLst>
          </p:cNvPr>
          <p:cNvPicPr>
            <a:picLocks noChangeAspect="1"/>
          </p:cNvPicPr>
          <p:nvPr/>
        </p:nvPicPr>
        <p:blipFill>
          <a:blip r:embed="rId2"/>
          <a:stretch>
            <a:fillRect/>
          </a:stretch>
        </p:blipFill>
        <p:spPr>
          <a:xfrm>
            <a:off x="250689" y="1562080"/>
            <a:ext cx="2541922" cy="2097086"/>
          </a:xfrm>
          <a:prstGeom prst="rect">
            <a:avLst/>
          </a:prstGeom>
        </p:spPr>
      </p:pic>
      <p:pic>
        <p:nvPicPr>
          <p:cNvPr id="6" name="Picture 5">
            <a:extLst>
              <a:ext uri="{FF2B5EF4-FFF2-40B4-BE49-F238E27FC236}">
                <a16:creationId xmlns:a16="http://schemas.microsoft.com/office/drawing/2014/main" id="{A2159D23-FF88-7E4F-88F3-B225EBAC8C70}"/>
              </a:ext>
            </a:extLst>
          </p:cNvPr>
          <p:cNvPicPr>
            <a:picLocks noChangeAspect="1"/>
          </p:cNvPicPr>
          <p:nvPr/>
        </p:nvPicPr>
        <p:blipFill>
          <a:blip r:embed="rId3"/>
          <a:stretch>
            <a:fillRect/>
          </a:stretch>
        </p:blipFill>
        <p:spPr>
          <a:xfrm>
            <a:off x="3084651" y="1035049"/>
            <a:ext cx="5270500" cy="508000"/>
          </a:xfrm>
          <a:prstGeom prst="rect">
            <a:avLst/>
          </a:prstGeom>
        </p:spPr>
      </p:pic>
      <p:sp>
        <p:nvSpPr>
          <p:cNvPr id="7" name="Rectangle 6">
            <a:extLst>
              <a:ext uri="{FF2B5EF4-FFF2-40B4-BE49-F238E27FC236}">
                <a16:creationId xmlns:a16="http://schemas.microsoft.com/office/drawing/2014/main" id="{68B57952-A083-AA44-BB55-2A3C417C5C8A}"/>
              </a:ext>
            </a:extLst>
          </p:cNvPr>
          <p:cNvSpPr/>
          <p:nvPr/>
        </p:nvSpPr>
        <p:spPr>
          <a:xfrm>
            <a:off x="60522" y="3643373"/>
            <a:ext cx="2669320" cy="369332"/>
          </a:xfrm>
          <a:prstGeom prst="rect">
            <a:avLst/>
          </a:prstGeom>
        </p:spPr>
        <p:txBody>
          <a:bodyPr wrap="none">
            <a:spAutoFit/>
          </a:bodyPr>
          <a:lstStyle/>
          <a:p>
            <a:r>
              <a:rPr lang="en-US" dirty="0">
                <a:solidFill>
                  <a:srgbClr val="292929"/>
                </a:solidFill>
                <a:latin typeface="charter" panose="02040503050506020203" pitchFamily="18" charset="0"/>
              </a:rPr>
              <a:t>w1, w2, as 1 and b as –1</a:t>
            </a:r>
            <a:endParaRPr lang="en-US" dirty="0"/>
          </a:p>
        </p:txBody>
      </p:sp>
      <p:pic>
        <p:nvPicPr>
          <p:cNvPr id="11" name="Picture 10">
            <a:extLst>
              <a:ext uri="{FF2B5EF4-FFF2-40B4-BE49-F238E27FC236}">
                <a16:creationId xmlns:a16="http://schemas.microsoft.com/office/drawing/2014/main" id="{9D1E216A-6E94-D840-AAC9-EF85C039B688}"/>
              </a:ext>
            </a:extLst>
          </p:cNvPr>
          <p:cNvPicPr>
            <a:picLocks noChangeAspect="1"/>
          </p:cNvPicPr>
          <p:nvPr/>
        </p:nvPicPr>
        <p:blipFill>
          <a:blip r:embed="rId4"/>
          <a:stretch>
            <a:fillRect/>
          </a:stretch>
        </p:blipFill>
        <p:spPr>
          <a:xfrm>
            <a:off x="314323" y="4087951"/>
            <a:ext cx="2843710" cy="2282795"/>
          </a:xfrm>
          <a:prstGeom prst="rect">
            <a:avLst/>
          </a:prstGeom>
        </p:spPr>
      </p:pic>
      <p:pic>
        <p:nvPicPr>
          <p:cNvPr id="12" name="Picture 11">
            <a:extLst>
              <a:ext uri="{FF2B5EF4-FFF2-40B4-BE49-F238E27FC236}">
                <a16:creationId xmlns:a16="http://schemas.microsoft.com/office/drawing/2014/main" id="{547146A0-400F-7446-8606-3C821629627D}"/>
              </a:ext>
            </a:extLst>
          </p:cNvPr>
          <p:cNvPicPr>
            <a:picLocks noChangeAspect="1"/>
          </p:cNvPicPr>
          <p:nvPr/>
        </p:nvPicPr>
        <p:blipFill>
          <a:blip r:embed="rId5"/>
          <a:stretch>
            <a:fillRect/>
          </a:stretch>
        </p:blipFill>
        <p:spPr>
          <a:xfrm>
            <a:off x="3595848" y="1528658"/>
            <a:ext cx="2713322" cy="2282795"/>
          </a:xfrm>
          <a:prstGeom prst="rect">
            <a:avLst/>
          </a:prstGeom>
        </p:spPr>
      </p:pic>
      <p:sp>
        <p:nvSpPr>
          <p:cNvPr id="13" name="Rectangle 12">
            <a:extLst>
              <a:ext uri="{FF2B5EF4-FFF2-40B4-BE49-F238E27FC236}">
                <a16:creationId xmlns:a16="http://schemas.microsoft.com/office/drawing/2014/main" id="{78DC1A80-C61E-1A47-BE54-D7EE999B2498}"/>
              </a:ext>
            </a:extLst>
          </p:cNvPr>
          <p:cNvSpPr/>
          <p:nvPr/>
        </p:nvSpPr>
        <p:spPr>
          <a:xfrm>
            <a:off x="3639850" y="3686022"/>
            <a:ext cx="2669320" cy="369332"/>
          </a:xfrm>
          <a:prstGeom prst="rect">
            <a:avLst/>
          </a:prstGeom>
        </p:spPr>
        <p:txBody>
          <a:bodyPr wrap="none">
            <a:spAutoFit/>
          </a:bodyPr>
          <a:lstStyle/>
          <a:p>
            <a:r>
              <a:rPr lang="en-US" dirty="0">
                <a:solidFill>
                  <a:srgbClr val="292929"/>
                </a:solidFill>
                <a:latin typeface="charter" panose="02040503050506020203" pitchFamily="18" charset="0"/>
              </a:rPr>
              <a:t>w1, w2, as 1 and b as –1</a:t>
            </a:r>
            <a:endParaRPr lang="en-US" dirty="0"/>
          </a:p>
        </p:txBody>
      </p:sp>
      <p:pic>
        <p:nvPicPr>
          <p:cNvPr id="14" name="Picture 13">
            <a:extLst>
              <a:ext uri="{FF2B5EF4-FFF2-40B4-BE49-F238E27FC236}">
                <a16:creationId xmlns:a16="http://schemas.microsoft.com/office/drawing/2014/main" id="{4ED28314-AF0E-FF49-8D94-FD69606CF190}"/>
              </a:ext>
            </a:extLst>
          </p:cNvPr>
          <p:cNvPicPr>
            <a:picLocks noChangeAspect="1"/>
          </p:cNvPicPr>
          <p:nvPr/>
        </p:nvPicPr>
        <p:blipFill>
          <a:blip r:embed="rId6"/>
          <a:stretch>
            <a:fillRect/>
          </a:stretch>
        </p:blipFill>
        <p:spPr>
          <a:xfrm>
            <a:off x="3456606" y="4105361"/>
            <a:ext cx="2798680" cy="2282795"/>
          </a:xfrm>
          <a:prstGeom prst="rect">
            <a:avLst/>
          </a:prstGeom>
        </p:spPr>
      </p:pic>
      <p:pic>
        <p:nvPicPr>
          <p:cNvPr id="15" name="Picture 14">
            <a:extLst>
              <a:ext uri="{FF2B5EF4-FFF2-40B4-BE49-F238E27FC236}">
                <a16:creationId xmlns:a16="http://schemas.microsoft.com/office/drawing/2014/main" id="{76787867-6C14-FB48-91C8-5F6029D8336D}"/>
              </a:ext>
            </a:extLst>
          </p:cNvPr>
          <p:cNvPicPr>
            <a:picLocks noChangeAspect="1"/>
          </p:cNvPicPr>
          <p:nvPr/>
        </p:nvPicPr>
        <p:blipFill>
          <a:blip r:embed="rId7"/>
          <a:stretch>
            <a:fillRect/>
          </a:stretch>
        </p:blipFill>
        <p:spPr>
          <a:xfrm>
            <a:off x="6981324" y="1579285"/>
            <a:ext cx="1777033" cy="2742335"/>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6B276AD6-1ADC-BD4F-A2A6-811071A676AC}"/>
              </a:ext>
            </a:extLst>
          </p:cNvPr>
          <p:cNvPicPr>
            <a:picLocks noChangeAspect="1"/>
          </p:cNvPicPr>
          <p:nvPr/>
        </p:nvPicPr>
        <p:blipFill>
          <a:blip r:embed="rId8"/>
          <a:stretch>
            <a:fillRect/>
          </a:stretch>
        </p:blipFill>
        <p:spPr>
          <a:xfrm>
            <a:off x="6845016" y="4558936"/>
            <a:ext cx="3020270" cy="1559764"/>
          </a:xfrm>
          <a:prstGeom prst="rect">
            <a:avLst/>
          </a:prstGeom>
        </p:spPr>
      </p:pic>
      <p:pic>
        <p:nvPicPr>
          <p:cNvPr id="17" name="Picture 16">
            <a:extLst>
              <a:ext uri="{FF2B5EF4-FFF2-40B4-BE49-F238E27FC236}">
                <a16:creationId xmlns:a16="http://schemas.microsoft.com/office/drawing/2014/main" id="{6D0E3BC5-055A-D248-92BF-C50A2071B4AE}"/>
              </a:ext>
            </a:extLst>
          </p:cNvPr>
          <p:cNvPicPr>
            <a:picLocks noChangeAspect="1"/>
          </p:cNvPicPr>
          <p:nvPr/>
        </p:nvPicPr>
        <p:blipFill>
          <a:blip r:embed="rId9"/>
          <a:stretch>
            <a:fillRect/>
          </a:stretch>
        </p:blipFill>
        <p:spPr>
          <a:xfrm>
            <a:off x="9158388" y="1494045"/>
            <a:ext cx="2873900" cy="2445427"/>
          </a:xfrm>
          <a:prstGeom prst="rect">
            <a:avLst/>
          </a:prstGeom>
        </p:spPr>
      </p:pic>
      <p:sp>
        <p:nvSpPr>
          <p:cNvPr id="18" name="TextBox 17">
            <a:extLst>
              <a:ext uri="{FF2B5EF4-FFF2-40B4-BE49-F238E27FC236}">
                <a16:creationId xmlns:a16="http://schemas.microsoft.com/office/drawing/2014/main" id="{91C668C2-4BD0-8348-8CD1-2DB8DB52FBC6}"/>
              </a:ext>
            </a:extLst>
          </p:cNvPr>
          <p:cNvSpPr txBox="1"/>
          <p:nvPr/>
        </p:nvSpPr>
        <p:spPr>
          <a:xfrm>
            <a:off x="10527547" y="4166218"/>
            <a:ext cx="1014621" cy="1446550"/>
          </a:xfrm>
          <a:prstGeom prst="rect">
            <a:avLst/>
          </a:prstGeom>
          <a:noFill/>
        </p:spPr>
        <p:txBody>
          <a:bodyPr wrap="square" rtlCol="0">
            <a:spAutoFit/>
          </a:bodyPr>
          <a:lstStyle/>
          <a:p>
            <a:r>
              <a:rPr lang="en-US" sz="8800" dirty="0"/>
              <a:t>?</a:t>
            </a:r>
          </a:p>
        </p:txBody>
      </p:sp>
    </p:spTree>
    <p:extLst>
      <p:ext uri="{BB962C8B-B14F-4D97-AF65-F5344CB8AC3E}">
        <p14:creationId xmlns:p14="http://schemas.microsoft.com/office/powerpoint/2010/main" val="408958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FF33-C808-6640-83F5-44BF1707C00E}"/>
              </a:ext>
            </a:extLst>
          </p:cNvPr>
          <p:cNvSpPr>
            <a:spLocks noGrp="1"/>
          </p:cNvSpPr>
          <p:nvPr>
            <p:ph type="title"/>
          </p:nvPr>
        </p:nvSpPr>
        <p:spPr/>
        <p:txBody>
          <a:bodyPr>
            <a:normAutofit/>
          </a:bodyPr>
          <a:lstStyle/>
          <a:p>
            <a:r>
              <a:rPr lang="en-US" b="1" dirty="0"/>
              <a:t>Weakness of Perceptron</a:t>
            </a:r>
          </a:p>
        </p:txBody>
      </p:sp>
      <p:sp>
        <p:nvSpPr>
          <p:cNvPr id="3" name="Content Placeholder 2">
            <a:extLst>
              <a:ext uri="{FF2B5EF4-FFF2-40B4-BE49-F238E27FC236}">
                <a16:creationId xmlns:a16="http://schemas.microsoft.com/office/drawing/2014/main" id="{550BED2F-4BE2-8D47-AADE-8F82FCE9DD86}"/>
              </a:ext>
            </a:extLst>
          </p:cNvPr>
          <p:cNvSpPr>
            <a:spLocks noGrp="1"/>
          </p:cNvSpPr>
          <p:nvPr>
            <p:ph idx="1"/>
          </p:nvPr>
        </p:nvSpPr>
        <p:spPr>
          <a:xfrm>
            <a:off x="314324" y="1439646"/>
            <a:ext cx="11636376" cy="4429125"/>
          </a:xfrm>
        </p:spPr>
        <p:txBody>
          <a:bodyPr/>
          <a:lstStyle/>
          <a:p>
            <a:r>
              <a:rPr lang="en-US" dirty="0"/>
              <a:t>In their 1969 monograph </a:t>
            </a:r>
            <a:r>
              <a:rPr lang="en-US" i="1" dirty="0" err="1"/>
              <a:t>Perceptrons</a:t>
            </a:r>
            <a:r>
              <a:rPr lang="en-US" dirty="0"/>
              <a:t>, some researchers highlighted a number of serious weaknesses of </a:t>
            </a:r>
            <a:r>
              <a:rPr lang="en-US" dirty="0" err="1"/>
              <a:t>Perceptrons</a:t>
            </a:r>
            <a:r>
              <a:rPr lang="en-US" dirty="0"/>
              <a:t>—in particular, the fact that they are incapable of solving some trivial problems (e.g., the </a:t>
            </a:r>
            <a:r>
              <a:rPr lang="en-US" i="1" dirty="0"/>
              <a:t>Exclusive OR</a:t>
            </a:r>
            <a:r>
              <a:rPr lang="en-US" dirty="0"/>
              <a:t> (XOR) classification problem)</a:t>
            </a:r>
          </a:p>
          <a:p>
            <a:r>
              <a:rPr lang="en-US" dirty="0"/>
              <a:t>It turns out that some of the limitations of </a:t>
            </a:r>
            <a:r>
              <a:rPr lang="en-US" dirty="0" err="1"/>
              <a:t>Perceptrons</a:t>
            </a:r>
            <a:r>
              <a:rPr lang="en-US" dirty="0"/>
              <a:t> can be eliminated by stacking                                                                                                multiple </a:t>
            </a:r>
            <a:r>
              <a:rPr lang="en-US" dirty="0" err="1"/>
              <a:t>Perceptrons</a:t>
            </a:r>
            <a:r>
              <a:rPr lang="en-US" dirty="0"/>
              <a:t>.  The resulting ANN is called a </a:t>
            </a:r>
            <a:r>
              <a:rPr lang="en-US" i="1" dirty="0"/>
              <a:t>Multilayer Perceptron</a:t>
            </a:r>
            <a:r>
              <a:rPr lang="en-US" dirty="0"/>
              <a:t> (MLP). </a:t>
            </a:r>
          </a:p>
          <a:p>
            <a:r>
              <a:rPr lang="en-US" dirty="0"/>
              <a:t>An MLP can solve the XOR problem</a:t>
            </a:r>
          </a:p>
          <a:p>
            <a:endParaRPr lang="en-US" dirty="0"/>
          </a:p>
        </p:txBody>
      </p:sp>
      <p:sp>
        <p:nvSpPr>
          <p:cNvPr id="4" name="Date Placeholder 3">
            <a:extLst>
              <a:ext uri="{FF2B5EF4-FFF2-40B4-BE49-F238E27FC236}">
                <a16:creationId xmlns:a16="http://schemas.microsoft.com/office/drawing/2014/main" id="{A5F2C3D1-DC30-EE42-854F-D5F45CBBADE0}"/>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F77AB740-09FA-E049-8F1F-AD3A58B81E5D}"/>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3410850-CA69-9840-80B6-D1998AC01FA3}"/>
              </a:ext>
            </a:extLst>
          </p:cNvPr>
          <p:cNvSpPr>
            <a:spLocks noGrp="1"/>
          </p:cNvSpPr>
          <p:nvPr>
            <p:ph type="sldNum" sz="quarter" idx="12"/>
          </p:nvPr>
        </p:nvSpPr>
        <p:spPr/>
        <p:txBody>
          <a:bodyPr/>
          <a:lstStyle/>
          <a:p>
            <a:pPr>
              <a:defRPr/>
            </a:pPr>
            <a:fld id="{5D7239ED-A247-3F49-9595-68E607AFDC4C}" type="slidenum">
              <a:rPr lang="en-US" smtClean="0"/>
              <a:pPr>
                <a:defRPr/>
              </a:pPr>
              <a:t>16</a:t>
            </a:fld>
            <a:endParaRPr lang="en-US" dirty="0"/>
          </a:p>
        </p:txBody>
      </p:sp>
      <p:pic>
        <p:nvPicPr>
          <p:cNvPr id="7" name="Picture 6">
            <a:extLst>
              <a:ext uri="{FF2B5EF4-FFF2-40B4-BE49-F238E27FC236}">
                <a16:creationId xmlns:a16="http://schemas.microsoft.com/office/drawing/2014/main" id="{6F433CEE-F07A-9444-BDDB-614BBBDCDC10}"/>
              </a:ext>
            </a:extLst>
          </p:cNvPr>
          <p:cNvPicPr>
            <a:picLocks noChangeAspect="1"/>
          </p:cNvPicPr>
          <p:nvPr/>
        </p:nvPicPr>
        <p:blipFill>
          <a:blip r:embed="rId2"/>
          <a:stretch>
            <a:fillRect/>
          </a:stretch>
        </p:blipFill>
        <p:spPr>
          <a:xfrm>
            <a:off x="5566630" y="3123851"/>
            <a:ext cx="5744308" cy="3734149"/>
          </a:xfrm>
          <a:prstGeom prst="rect">
            <a:avLst/>
          </a:prstGeom>
        </p:spPr>
      </p:pic>
      <p:pic>
        <p:nvPicPr>
          <p:cNvPr id="9" name="Picture 8" descr="Diagram&#10;&#10;Description automatically generated">
            <a:extLst>
              <a:ext uri="{FF2B5EF4-FFF2-40B4-BE49-F238E27FC236}">
                <a16:creationId xmlns:a16="http://schemas.microsoft.com/office/drawing/2014/main" id="{4773C494-743E-6C4A-847C-A7431E2ED68B}"/>
              </a:ext>
            </a:extLst>
          </p:cNvPr>
          <p:cNvPicPr>
            <a:picLocks noChangeAspect="1"/>
          </p:cNvPicPr>
          <p:nvPr/>
        </p:nvPicPr>
        <p:blipFill>
          <a:blip r:embed="rId3"/>
          <a:stretch>
            <a:fillRect/>
          </a:stretch>
        </p:blipFill>
        <p:spPr>
          <a:xfrm>
            <a:off x="314323" y="3658784"/>
            <a:ext cx="4287657" cy="2613429"/>
          </a:xfrm>
          <a:prstGeom prst="rect">
            <a:avLst/>
          </a:prstGeom>
        </p:spPr>
      </p:pic>
      <p:sp>
        <p:nvSpPr>
          <p:cNvPr id="10" name="TextBox 9">
            <a:extLst>
              <a:ext uri="{FF2B5EF4-FFF2-40B4-BE49-F238E27FC236}">
                <a16:creationId xmlns:a16="http://schemas.microsoft.com/office/drawing/2014/main" id="{7B939770-7EBF-564E-AF3E-A3148260CA65}"/>
              </a:ext>
            </a:extLst>
          </p:cNvPr>
          <p:cNvSpPr txBox="1"/>
          <p:nvPr/>
        </p:nvSpPr>
        <p:spPr>
          <a:xfrm>
            <a:off x="11068373" y="5126768"/>
            <a:ext cx="263187" cy="369332"/>
          </a:xfrm>
          <a:prstGeom prst="rect">
            <a:avLst/>
          </a:prstGeom>
          <a:noFill/>
        </p:spPr>
        <p:txBody>
          <a:bodyPr wrap="square" rtlCol="0">
            <a:spAutoFit/>
          </a:bodyPr>
          <a:lstStyle/>
          <a:p>
            <a:r>
              <a:rPr lang="en-US" dirty="0"/>
              <a:t>1</a:t>
            </a:r>
          </a:p>
        </p:txBody>
      </p:sp>
      <p:sp>
        <p:nvSpPr>
          <p:cNvPr id="11" name="TextBox 10">
            <a:extLst>
              <a:ext uri="{FF2B5EF4-FFF2-40B4-BE49-F238E27FC236}">
                <a16:creationId xmlns:a16="http://schemas.microsoft.com/office/drawing/2014/main" id="{6130EB35-E187-B143-AA81-2A0E66918BF7}"/>
              </a:ext>
            </a:extLst>
          </p:cNvPr>
          <p:cNvSpPr txBox="1"/>
          <p:nvPr/>
        </p:nvSpPr>
        <p:spPr>
          <a:xfrm>
            <a:off x="10784564" y="4015955"/>
            <a:ext cx="263187" cy="369332"/>
          </a:xfrm>
          <a:prstGeom prst="rect">
            <a:avLst/>
          </a:prstGeom>
          <a:noFill/>
        </p:spPr>
        <p:txBody>
          <a:bodyPr wrap="square" rtlCol="0">
            <a:spAutoFit/>
          </a:bodyPr>
          <a:lstStyle/>
          <a:p>
            <a:r>
              <a:rPr lang="en-US" dirty="0"/>
              <a:t>1</a:t>
            </a:r>
          </a:p>
        </p:txBody>
      </p:sp>
      <p:sp>
        <p:nvSpPr>
          <p:cNvPr id="12" name="TextBox 11">
            <a:extLst>
              <a:ext uri="{FF2B5EF4-FFF2-40B4-BE49-F238E27FC236}">
                <a16:creationId xmlns:a16="http://schemas.microsoft.com/office/drawing/2014/main" id="{6AE07008-AF03-2D40-AB3E-88A0C420E81E}"/>
              </a:ext>
            </a:extLst>
          </p:cNvPr>
          <p:cNvSpPr txBox="1"/>
          <p:nvPr/>
        </p:nvSpPr>
        <p:spPr>
          <a:xfrm>
            <a:off x="10477550" y="5161400"/>
            <a:ext cx="263187"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97CB579D-6CC1-7143-92C3-643485C5292E}"/>
              </a:ext>
            </a:extLst>
          </p:cNvPr>
          <p:cNvSpPr txBox="1"/>
          <p:nvPr/>
        </p:nvSpPr>
        <p:spPr>
          <a:xfrm>
            <a:off x="10173118" y="5161400"/>
            <a:ext cx="263187"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AA6A4F1F-8A3D-2442-9F4A-CAB410933CD7}"/>
              </a:ext>
            </a:extLst>
          </p:cNvPr>
          <p:cNvSpPr txBox="1"/>
          <p:nvPr/>
        </p:nvSpPr>
        <p:spPr>
          <a:xfrm>
            <a:off x="9786040" y="5161400"/>
            <a:ext cx="263187"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150902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5108-AF79-3F43-98BE-C7011CA39DED}"/>
              </a:ext>
            </a:extLst>
          </p:cNvPr>
          <p:cNvSpPr>
            <a:spLocks noGrp="1"/>
          </p:cNvSpPr>
          <p:nvPr>
            <p:ph type="title"/>
          </p:nvPr>
        </p:nvSpPr>
        <p:spPr/>
        <p:txBody>
          <a:bodyPr>
            <a:normAutofit/>
          </a:bodyPr>
          <a:lstStyle/>
          <a:p>
            <a:r>
              <a:rPr lang="en-US" b="1" dirty="0"/>
              <a:t>The MLP and Backpropagation</a:t>
            </a:r>
            <a:endParaRPr lang="en-US" dirty="0"/>
          </a:p>
        </p:txBody>
      </p:sp>
      <p:sp>
        <p:nvSpPr>
          <p:cNvPr id="3" name="Content Placeholder 2">
            <a:extLst>
              <a:ext uri="{FF2B5EF4-FFF2-40B4-BE49-F238E27FC236}">
                <a16:creationId xmlns:a16="http://schemas.microsoft.com/office/drawing/2014/main" id="{EBBF3C4D-77D9-C045-B892-DDB755799F0F}"/>
              </a:ext>
            </a:extLst>
          </p:cNvPr>
          <p:cNvSpPr>
            <a:spLocks noGrp="1"/>
          </p:cNvSpPr>
          <p:nvPr>
            <p:ph idx="1"/>
          </p:nvPr>
        </p:nvSpPr>
        <p:spPr>
          <a:xfrm>
            <a:off x="314324" y="1443923"/>
            <a:ext cx="7100887" cy="4828290"/>
          </a:xfrm>
        </p:spPr>
        <p:txBody>
          <a:bodyPr/>
          <a:lstStyle/>
          <a:p>
            <a:r>
              <a:rPr lang="en-US" dirty="0"/>
              <a:t>An MLP is composed of one (passthrough) </a:t>
            </a:r>
            <a:r>
              <a:rPr lang="en-US" i="1" dirty="0"/>
              <a:t>input layer</a:t>
            </a:r>
            <a:r>
              <a:rPr lang="en-US" dirty="0"/>
              <a:t>, one or more layers of TLUs, called </a:t>
            </a:r>
            <a:r>
              <a:rPr lang="en-US" i="1" dirty="0"/>
              <a:t>hidden layers</a:t>
            </a:r>
            <a:r>
              <a:rPr lang="en-US" dirty="0"/>
              <a:t>, and one final layer of TLUs called the </a:t>
            </a:r>
            <a:r>
              <a:rPr lang="en-US" i="1" dirty="0"/>
              <a:t>output layer. </a:t>
            </a:r>
          </a:p>
          <a:p>
            <a:r>
              <a:rPr lang="en-US" dirty="0"/>
              <a:t>The layers close to the input layer are usually called the </a:t>
            </a:r>
            <a:r>
              <a:rPr lang="en-US" i="1" dirty="0"/>
              <a:t>lower layers</a:t>
            </a:r>
            <a:r>
              <a:rPr lang="en-US" dirty="0"/>
              <a:t>, and the ones close to the outputs are usually called the </a:t>
            </a:r>
            <a:r>
              <a:rPr lang="en-US" i="1" dirty="0"/>
              <a:t>upper layers</a:t>
            </a:r>
            <a:r>
              <a:rPr lang="en-US" dirty="0"/>
              <a:t>. Every layer except the output layer includes a bias neuron and is fully connected to the next layer.</a:t>
            </a:r>
          </a:p>
          <a:p>
            <a:r>
              <a:rPr lang="en-US" dirty="0"/>
              <a:t>When an ANN contains a deep stack of hidden layers,</a:t>
            </a:r>
            <a:r>
              <a:rPr lang="en-US" baseline="30000" dirty="0"/>
              <a:t> </a:t>
            </a:r>
            <a:r>
              <a:rPr lang="en-US" dirty="0"/>
              <a:t>it is called a </a:t>
            </a:r>
            <a:r>
              <a:rPr lang="en-US" i="1" dirty="0">
                <a:solidFill>
                  <a:srgbClr val="FF0000"/>
                </a:solidFill>
              </a:rPr>
              <a:t>deep neural network</a:t>
            </a:r>
            <a:r>
              <a:rPr lang="en-US" dirty="0">
                <a:solidFill>
                  <a:srgbClr val="FF0000"/>
                </a:solidFill>
              </a:rPr>
              <a:t> (DNN). </a:t>
            </a:r>
          </a:p>
          <a:p>
            <a:r>
              <a:rPr lang="en-US" dirty="0"/>
              <a:t>The field of Deep Learning studies DNNs, and more generally models containing deep stacks of computations. Even so, many people talk about Deep Learning whenever neural networks are involved (even shallow ones).</a:t>
            </a:r>
          </a:p>
        </p:txBody>
      </p:sp>
      <p:sp>
        <p:nvSpPr>
          <p:cNvPr id="4" name="Date Placeholder 3">
            <a:extLst>
              <a:ext uri="{FF2B5EF4-FFF2-40B4-BE49-F238E27FC236}">
                <a16:creationId xmlns:a16="http://schemas.microsoft.com/office/drawing/2014/main" id="{B6F1FCB2-F0BE-0742-8DE9-1756409D509A}"/>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D5345B49-26C4-DD4A-9E03-78CF822933A5}"/>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522F926-1083-8841-8060-679C9EAF3AA4}"/>
              </a:ext>
            </a:extLst>
          </p:cNvPr>
          <p:cNvSpPr>
            <a:spLocks noGrp="1"/>
          </p:cNvSpPr>
          <p:nvPr>
            <p:ph type="sldNum" sz="quarter" idx="12"/>
          </p:nvPr>
        </p:nvSpPr>
        <p:spPr/>
        <p:txBody>
          <a:bodyPr/>
          <a:lstStyle/>
          <a:p>
            <a:pPr>
              <a:defRPr/>
            </a:pPr>
            <a:fld id="{5D7239ED-A247-3F49-9595-68E607AFDC4C}" type="slidenum">
              <a:rPr lang="en-US" smtClean="0"/>
              <a:pPr>
                <a:defRPr/>
              </a:pPr>
              <a:t>17</a:t>
            </a:fld>
            <a:endParaRPr lang="en-US" dirty="0"/>
          </a:p>
        </p:txBody>
      </p:sp>
      <p:pic>
        <p:nvPicPr>
          <p:cNvPr id="7" name="Picture 6">
            <a:extLst>
              <a:ext uri="{FF2B5EF4-FFF2-40B4-BE49-F238E27FC236}">
                <a16:creationId xmlns:a16="http://schemas.microsoft.com/office/drawing/2014/main" id="{7ECF1503-C81B-6F40-8387-6C6739A98649}"/>
              </a:ext>
            </a:extLst>
          </p:cNvPr>
          <p:cNvPicPr>
            <a:picLocks noChangeAspect="1"/>
          </p:cNvPicPr>
          <p:nvPr/>
        </p:nvPicPr>
        <p:blipFill>
          <a:blip r:embed="rId2"/>
          <a:stretch>
            <a:fillRect/>
          </a:stretch>
        </p:blipFill>
        <p:spPr>
          <a:xfrm>
            <a:off x="7221415" y="1841836"/>
            <a:ext cx="4970585" cy="3615482"/>
          </a:xfrm>
          <a:prstGeom prst="rect">
            <a:avLst/>
          </a:prstGeom>
        </p:spPr>
      </p:pic>
    </p:spTree>
    <p:extLst>
      <p:ext uri="{BB962C8B-B14F-4D97-AF65-F5344CB8AC3E}">
        <p14:creationId xmlns:p14="http://schemas.microsoft.com/office/powerpoint/2010/main" val="3938282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B586C-87AD-2F4E-9AC7-244E53669F59}"/>
              </a:ext>
            </a:extLst>
          </p:cNvPr>
          <p:cNvSpPr>
            <a:spLocks noGrp="1"/>
          </p:cNvSpPr>
          <p:nvPr>
            <p:ph type="title"/>
          </p:nvPr>
        </p:nvSpPr>
        <p:spPr>
          <a:xfrm>
            <a:off x="314323" y="117949"/>
            <a:ext cx="11387137" cy="1271587"/>
          </a:xfrm>
        </p:spPr>
        <p:txBody>
          <a:bodyPr/>
          <a:lstStyle/>
          <a:p>
            <a:r>
              <a:rPr lang="en-US" b="1" dirty="0"/>
              <a:t>Artificial Neural Network (ANN)</a:t>
            </a:r>
          </a:p>
        </p:txBody>
      </p:sp>
      <p:sp>
        <p:nvSpPr>
          <p:cNvPr id="3" name="Content Placeholder 2">
            <a:extLst>
              <a:ext uri="{FF2B5EF4-FFF2-40B4-BE49-F238E27FC236}">
                <a16:creationId xmlns:a16="http://schemas.microsoft.com/office/drawing/2014/main" id="{991DCE79-45A8-2841-9F99-5661E5B3B016}"/>
              </a:ext>
            </a:extLst>
          </p:cNvPr>
          <p:cNvSpPr>
            <a:spLocks noGrp="1"/>
          </p:cNvSpPr>
          <p:nvPr>
            <p:ph idx="1"/>
          </p:nvPr>
        </p:nvSpPr>
        <p:spPr>
          <a:xfrm>
            <a:off x="314324" y="1223450"/>
            <a:ext cx="11387137" cy="4429125"/>
          </a:xfrm>
        </p:spPr>
        <p:txBody>
          <a:bodyPr/>
          <a:lstStyle/>
          <a:p>
            <a:r>
              <a:rPr lang="en-US" dirty="0"/>
              <a:t>Basically, an ANN comprises of the following components:</a:t>
            </a:r>
          </a:p>
          <a:p>
            <a:pPr lvl="1"/>
            <a:r>
              <a:rPr lang="en-US" dirty="0"/>
              <a:t>An input layer that receives data and pass it on (X)</a:t>
            </a:r>
          </a:p>
          <a:p>
            <a:pPr lvl="1"/>
            <a:r>
              <a:rPr lang="en-US" dirty="0"/>
              <a:t>A hidden layer or more</a:t>
            </a:r>
          </a:p>
          <a:p>
            <a:pPr lvl="1"/>
            <a:r>
              <a:rPr lang="en-US" dirty="0"/>
              <a:t>An output layer (Y)</a:t>
            </a:r>
          </a:p>
          <a:p>
            <a:pPr lvl="1"/>
            <a:r>
              <a:rPr lang="en-US" dirty="0"/>
              <a:t>Weights and biases between the layers (W, b)</a:t>
            </a:r>
          </a:p>
          <a:p>
            <a:pPr lvl="1"/>
            <a:r>
              <a:rPr lang="en-US" dirty="0"/>
              <a:t>A choice of </a:t>
            </a:r>
            <a:r>
              <a:rPr lang="en-US" b="1" dirty="0"/>
              <a:t>activation function</a:t>
            </a:r>
            <a:r>
              <a:rPr lang="en-US" dirty="0"/>
              <a:t> for each hidden layer.</a:t>
            </a:r>
          </a:p>
          <a:p>
            <a:r>
              <a:rPr lang="en-US" dirty="0"/>
              <a:t>There are several types of neural networks. We are going to create the feed-forward or perception neural networks. This type of ANN relays data directly from the front to the back.</a:t>
            </a:r>
          </a:p>
        </p:txBody>
      </p:sp>
      <p:sp>
        <p:nvSpPr>
          <p:cNvPr id="4" name="Date Placeholder 3">
            <a:extLst>
              <a:ext uri="{FF2B5EF4-FFF2-40B4-BE49-F238E27FC236}">
                <a16:creationId xmlns:a16="http://schemas.microsoft.com/office/drawing/2014/main" id="{0BAAF099-3692-7D49-BD58-0CFCE2F8DC7D}"/>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95C90695-22AD-3942-87DE-E94798CA0365}"/>
              </a:ext>
            </a:extLst>
          </p:cNvPr>
          <p:cNvSpPr>
            <a:spLocks noGrp="1"/>
          </p:cNvSpPr>
          <p:nvPr>
            <p:ph type="sldNum" sz="quarter" idx="12"/>
          </p:nvPr>
        </p:nvSpPr>
        <p:spPr/>
        <p:txBody>
          <a:bodyPr/>
          <a:lstStyle/>
          <a:p>
            <a:pPr>
              <a:defRPr/>
            </a:pPr>
            <a:fld id="{5D7239ED-A247-3F49-9595-68E607AFDC4C}" type="slidenum">
              <a:rPr lang="en-US" smtClean="0"/>
              <a:pPr>
                <a:defRPr/>
              </a:pPr>
              <a:t>18</a:t>
            </a:fld>
            <a:endParaRPr lang="en-US" dirty="0"/>
          </a:p>
        </p:txBody>
      </p:sp>
      <p:pic>
        <p:nvPicPr>
          <p:cNvPr id="6" name="Picture 5">
            <a:extLst>
              <a:ext uri="{FF2B5EF4-FFF2-40B4-BE49-F238E27FC236}">
                <a16:creationId xmlns:a16="http://schemas.microsoft.com/office/drawing/2014/main" id="{2DAC96F0-D98D-1C48-8E1B-DDDFCED82826}"/>
              </a:ext>
            </a:extLst>
          </p:cNvPr>
          <p:cNvPicPr>
            <a:picLocks noChangeAspect="1"/>
          </p:cNvPicPr>
          <p:nvPr/>
        </p:nvPicPr>
        <p:blipFill>
          <a:blip r:embed="rId2"/>
          <a:stretch>
            <a:fillRect/>
          </a:stretch>
        </p:blipFill>
        <p:spPr>
          <a:xfrm>
            <a:off x="3774831" y="3920220"/>
            <a:ext cx="3176954" cy="2935668"/>
          </a:xfrm>
          <a:prstGeom prst="rect">
            <a:avLst/>
          </a:prstGeom>
        </p:spPr>
      </p:pic>
      <p:sp>
        <p:nvSpPr>
          <p:cNvPr id="8" name="Footer Placeholder 7">
            <a:extLst>
              <a:ext uri="{FF2B5EF4-FFF2-40B4-BE49-F238E27FC236}">
                <a16:creationId xmlns:a16="http://schemas.microsoft.com/office/drawing/2014/main" id="{A89DA40B-2731-524A-9C1B-0567496F7CC8}"/>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53221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74F7-FB38-FA45-A4C1-DAD0C6DD4661}"/>
              </a:ext>
            </a:extLst>
          </p:cNvPr>
          <p:cNvSpPr>
            <a:spLocks noGrp="1"/>
          </p:cNvSpPr>
          <p:nvPr>
            <p:ph type="title"/>
          </p:nvPr>
        </p:nvSpPr>
        <p:spPr/>
        <p:txBody>
          <a:bodyPr/>
          <a:lstStyle/>
          <a:p>
            <a:r>
              <a:rPr lang="en-US" b="1" dirty="0"/>
              <a:t>Example</a:t>
            </a:r>
          </a:p>
        </p:txBody>
      </p:sp>
      <p:sp>
        <p:nvSpPr>
          <p:cNvPr id="3" name="Content Placeholder 2">
            <a:extLst>
              <a:ext uri="{FF2B5EF4-FFF2-40B4-BE49-F238E27FC236}">
                <a16:creationId xmlns:a16="http://schemas.microsoft.com/office/drawing/2014/main" id="{EB679E3F-AD95-5649-B0B7-ED498C6D15DF}"/>
              </a:ext>
            </a:extLst>
          </p:cNvPr>
          <p:cNvSpPr>
            <a:spLocks noGrp="1"/>
          </p:cNvSpPr>
          <p:nvPr>
            <p:ph idx="1"/>
          </p:nvPr>
        </p:nvSpPr>
        <p:spPr>
          <a:xfrm>
            <a:off x="171641" y="1414829"/>
            <a:ext cx="5945798" cy="4429125"/>
          </a:xfrm>
        </p:spPr>
        <p:txBody>
          <a:bodyPr/>
          <a:lstStyle/>
          <a:p>
            <a:r>
              <a:rPr lang="en-US" b="1" dirty="0"/>
              <a:t>Example: you need to decide whether to study DL or not?</a:t>
            </a:r>
          </a:p>
          <a:p>
            <a:pPr lvl="1"/>
            <a:r>
              <a:rPr lang="en-US" dirty="0"/>
              <a:t>If you will earn more money after mastering DL (Yes: 1, No: 0)</a:t>
            </a:r>
          </a:p>
          <a:p>
            <a:pPr lvl="1"/>
            <a:r>
              <a:rPr lang="en-US" dirty="0"/>
              <a:t>Is the relevant mathematics and programming easy (Yes: 1, No: 0)</a:t>
            </a:r>
          </a:p>
          <a:p>
            <a:pPr lvl="1"/>
            <a:r>
              <a:rPr lang="en-US" dirty="0"/>
              <a:t>You can work on DL immediately without the need for an expensive GPU (Yes: 1, No: 0)</a:t>
            </a:r>
          </a:p>
          <a:p>
            <a:r>
              <a:rPr lang="en-US" dirty="0"/>
              <a:t>Your preference is (1, 0 , 0)</a:t>
            </a:r>
          </a:p>
          <a:p>
            <a:endParaRPr lang="en-US" dirty="0"/>
          </a:p>
          <a:p>
            <a:r>
              <a:rPr lang="en-US" dirty="0"/>
              <a:t>Let’s go for </a:t>
            </a:r>
            <a:r>
              <a:rPr lang="en-US" i="1" dirty="0"/>
              <a:t>w1 = 6, w2 = 2, w3 = 2</a:t>
            </a:r>
            <a:r>
              <a:rPr lang="en-US" dirty="0"/>
              <a:t>. </a:t>
            </a:r>
            <a:r>
              <a:rPr lang="en-US" b="1" dirty="0"/>
              <a:t>The larger the weight, the more influential the corresponding input is</a:t>
            </a:r>
            <a:r>
              <a:rPr lang="en-US" dirty="0"/>
              <a:t>. </a:t>
            </a:r>
          </a:p>
          <a:p>
            <a:r>
              <a:rPr lang="en-US" dirty="0"/>
              <a:t>We’ll assume the threshold value </a:t>
            </a:r>
            <a:r>
              <a:rPr lang="en-US" i="1" dirty="0"/>
              <a:t>= 5, </a:t>
            </a:r>
            <a:r>
              <a:rPr lang="en-US" dirty="0"/>
              <a:t>which is equivalent to say that the bias term </a:t>
            </a:r>
            <a:r>
              <a:rPr lang="en-US" i="1" dirty="0"/>
              <a:t>bias = -5</a:t>
            </a:r>
            <a:r>
              <a:rPr lang="en-US" dirty="0"/>
              <a:t>.</a:t>
            </a:r>
          </a:p>
        </p:txBody>
      </p:sp>
      <p:sp>
        <p:nvSpPr>
          <p:cNvPr id="4" name="Date Placeholder 3">
            <a:extLst>
              <a:ext uri="{FF2B5EF4-FFF2-40B4-BE49-F238E27FC236}">
                <a16:creationId xmlns:a16="http://schemas.microsoft.com/office/drawing/2014/main" id="{F59791A2-42F3-E147-A27B-620EF5A1CECE}"/>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09C1650E-0B17-F24E-8CC5-5699F336B485}"/>
              </a:ext>
            </a:extLst>
          </p:cNvPr>
          <p:cNvSpPr>
            <a:spLocks noGrp="1"/>
          </p:cNvSpPr>
          <p:nvPr>
            <p:ph type="sldNum" sz="quarter" idx="12"/>
          </p:nvPr>
        </p:nvSpPr>
        <p:spPr/>
        <p:txBody>
          <a:bodyPr/>
          <a:lstStyle/>
          <a:p>
            <a:pPr>
              <a:defRPr/>
            </a:pPr>
            <a:fld id="{5D7239ED-A247-3F49-9595-68E607AFDC4C}" type="slidenum">
              <a:rPr lang="en-US" smtClean="0"/>
              <a:pPr>
                <a:defRPr/>
              </a:pPr>
              <a:t>19</a:t>
            </a:fld>
            <a:endParaRPr lang="en-US" dirty="0"/>
          </a:p>
        </p:txBody>
      </p:sp>
      <p:pic>
        <p:nvPicPr>
          <p:cNvPr id="6" name="Picture 5">
            <a:extLst>
              <a:ext uri="{FF2B5EF4-FFF2-40B4-BE49-F238E27FC236}">
                <a16:creationId xmlns:a16="http://schemas.microsoft.com/office/drawing/2014/main" id="{902E1BF9-C4C3-7F49-8878-6719C2F57B21}"/>
              </a:ext>
            </a:extLst>
          </p:cNvPr>
          <p:cNvPicPr>
            <a:picLocks noChangeAspect="1"/>
          </p:cNvPicPr>
          <p:nvPr/>
        </p:nvPicPr>
        <p:blipFill>
          <a:blip r:embed="rId2"/>
          <a:stretch>
            <a:fillRect/>
          </a:stretch>
        </p:blipFill>
        <p:spPr>
          <a:xfrm>
            <a:off x="6607976" y="0"/>
            <a:ext cx="5584023" cy="3038819"/>
          </a:xfrm>
          <a:prstGeom prst="rect">
            <a:avLst/>
          </a:prstGeom>
        </p:spPr>
      </p:pic>
      <p:pic>
        <p:nvPicPr>
          <p:cNvPr id="7" name="Picture 6">
            <a:extLst>
              <a:ext uri="{FF2B5EF4-FFF2-40B4-BE49-F238E27FC236}">
                <a16:creationId xmlns:a16="http://schemas.microsoft.com/office/drawing/2014/main" id="{8024AB58-2AC1-9746-BD03-D8D8B1C20CB0}"/>
              </a:ext>
            </a:extLst>
          </p:cNvPr>
          <p:cNvPicPr>
            <a:picLocks noChangeAspect="1"/>
          </p:cNvPicPr>
          <p:nvPr/>
        </p:nvPicPr>
        <p:blipFill>
          <a:blip r:embed="rId3"/>
          <a:stretch>
            <a:fillRect/>
          </a:stretch>
        </p:blipFill>
        <p:spPr>
          <a:xfrm>
            <a:off x="6323531" y="3153509"/>
            <a:ext cx="5627170" cy="3666736"/>
          </a:xfrm>
          <a:prstGeom prst="rect">
            <a:avLst/>
          </a:prstGeom>
        </p:spPr>
      </p:pic>
      <p:sp>
        <p:nvSpPr>
          <p:cNvPr id="8" name="Footer Placeholder 7">
            <a:extLst>
              <a:ext uri="{FF2B5EF4-FFF2-40B4-BE49-F238E27FC236}">
                <a16:creationId xmlns:a16="http://schemas.microsoft.com/office/drawing/2014/main" id="{51881812-9211-A74F-8C62-4D757D3047DA}"/>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419195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634C-0EFE-F94F-B719-2E1411385928}"/>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836AC45-BA9C-C841-B34A-C02918B49BB8}"/>
              </a:ext>
            </a:extLst>
          </p:cNvPr>
          <p:cNvPicPr>
            <a:picLocks noGrp="1" noChangeAspect="1"/>
          </p:cNvPicPr>
          <p:nvPr>
            <p:ph idx="1"/>
          </p:nvPr>
        </p:nvPicPr>
        <p:blipFill>
          <a:blip r:embed="rId2"/>
          <a:stretch>
            <a:fillRect/>
          </a:stretch>
        </p:blipFill>
        <p:spPr>
          <a:xfrm>
            <a:off x="314324" y="222737"/>
            <a:ext cx="11387137" cy="5954059"/>
          </a:xfrm>
        </p:spPr>
      </p:pic>
      <p:sp>
        <p:nvSpPr>
          <p:cNvPr id="4" name="Date Placeholder 3">
            <a:extLst>
              <a:ext uri="{FF2B5EF4-FFF2-40B4-BE49-F238E27FC236}">
                <a16:creationId xmlns:a16="http://schemas.microsoft.com/office/drawing/2014/main" id="{4BE42EAE-DF47-A743-89D3-9FF8ABE98E73}"/>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CD7E32A6-5CDE-A447-B19C-ADD359B76C51}"/>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566F666-DDE6-7F4C-839B-2E2510A8E488}"/>
              </a:ext>
            </a:extLst>
          </p:cNvPr>
          <p:cNvSpPr>
            <a:spLocks noGrp="1"/>
          </p:cNvSpPr>
          <p:nvPr>
            <p:ph type="sldNum" sz="quarter" idx="12"/>
          </p:nvPr>
        </p:nvSpPr>
        <p:spPr/>
        <p:txBody>
          <a:bodyPr/>
          <a:lstStyle/>
          <a:p>
            <a:pPr>
              <a:defRPr/>
            </a:pPr>
            <a:fld id="{5D7239ED-A247-3F49-9595-68E607AFDC4C}" type="slidenum">
              <a:rPr lang="en-US" smtClean="0"/>
              <a:pPr>
                <a:defRPr/>
              </a:pPr>
              <a:t>2</a:t>
            </a:fld>
            <a:endParaRPr lang="en-US" dirty="0"/>
          </a:p>
        </p:txBody>
      </p:sp>
    </p:spTree>
    <p:extLst>
      <p:ext uri="{BB962C8B-B14F-4D97-AF65-F5344CB8AC3E}">
        <p14:creationId xmlns:p14="http://schemas.microsoft.com/office/powerpoint/2010/main" val="146068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198DA-E435-4048-9631-7BCB583F0CFF}"/>
              </a:ext>
            </a:extLst>
          </p:cNvPr>
          <p:cNvSpPr>
            <a:spLocks noGrp="1"/>
          </p:cNvSpPr>
          <p:nvPr>
            <p:ph type="title"/>
          </p:nvPr>
        </p:nvSpPr>
        <p:spPr>
          <a:xfrm>
            <a:off x="314325" y="101892"/>
            <a:ext cx="11387137" cy="1271587"/>
          </a:xfrm>
        </p:spPr>
        <p:txBody>
          <a:bodyPr/>
          <a:lstStyle/>
          <a:p>
            <a:r>
              <a:rPr lang="en-US" b="1" dirty="0"/>
              <a:t>Adjusting weights</a:t>
            </a:r>
          </a:p>
        </p:txBody>
      </p:sp>
      <p:sp>
        <p:nvSpPr>
          <p:cNvPr id="3" name="Content Placeholder 2">
            <a:extLst>
              <a:ext uri="{FF2B5EF4-FFF2-40B4-BE49-F238E27FC236}">
                <a16:creationId xmlns:a16="http://schemas.microsoft.com/office/drawing/2014/main" id="{C003BFF3-CCEB-8643-B51D-0075F033ED97}"/>
              </a:ext>
            </a:extLst>
          </p:cNvPr>
          <p:cNvSpPr>
            <a:spLocks noGrp="1"/>
          </p:cNvSpPr>
          <p:nvPr>
            <p:ph idx="1"/>
          </p:nvPr>
        </p:nvSpPr>
        <p:spPr>
          <a:xfrm>
            <a:off x="243682" y="1214437"/>
            <a:ext cx="11707018" cy="4429125"/>
          </a:xfrm>
        </p:spPr>
        <p:txBody>
          <a:bodyPr/>
          <a:lstStyle/>
          <a:p>
            <a:r>
              <a:rPr lang="en-US" dirty="0"/>
              <a:t>In a real DL model, we are given input data, which we can’t change. </a:t>
            </a:r>
          </a:p>
          <a:p>
            <a:r>
              <a:rPr lang="en-US" dirty="0"/>
              <a:t>The bias term is initialized before you train your neural networks model. Suppose the bias is 7.</a:t>
            </a:r>
          </a:p>
          <a:p>
            <a:r>
              <a:rPr lang="en-US" dirty="0"/>
              <a:t>Now, let’s assume the following input data so that (1)You will earn more money, (2) math and programming for DL will be hard, and (3) yes you have to spend $1400 for a GPU to work on DL, and </a:t>
            </a:r>
            <a:r>
              <a:rPr lang="en-US" i="1" dirty="0"/>
              <a:t>most importantly,</a:t>
            </a:r>
            <a:r>
              <a:rPr lang="en-US" b="1" i="1" dirty="0"/>
              <a:t> we assume that you actually want to learn deep learning, </a:t>
            </a:r>
            <a:r>
              <a:rPr lang="en-US" i="1" dirty="0"/>
              <a:t>which we’ll name as the</a:t>
            </a:r>
            <a:r>
              <a:rPr lang="en-US" b="1" i="1" dirty="0"/>
              <a:t> </a:t>
            </a:r>
            <a:r>
              <a:rPr lang="en-US" b="1" i="1" dirty="0">
                <a:solidFill>
                  <a:srgbClr val="FF0000"/>
                </a:solidFill>
              </a:rPr>
              <a:t>desired output  (1, 0, 0   </a:t>
            </a:r>
            <a:r>
              <a:rPr lang="en-US" b="1" i="1" dirty="0">
                <a:solidFill>
                  <a:srgbClr val="FF0000"/>
                </a:solidFill>
                <a:sym typeface="Wingdings" pitchFamily="2" charset="2"/>
              </a:rPr>
              <a:t> 1 )</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FD2EAF10-21C2-A944-A950-096C8D5FB71A}"/>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45D9F6EA-39C3-BA44-8512-AEB083CCBE9E}"/>
              </a:ext>
            </a:extLst>
          </p:cNvPr>
          <p:cNvSpPr>
            <a:spLocks noGrp="1"/>
          </p:cNvSpPr>
          <p:nvPr>
            <p:ph type="sldNum" sz="quarter" idx="12"/>
          </p:nvPr>
        </p:nvSpPr>
        <p:spPr/>
        <p:txBody>
          <a:bodyPr/>
          <a:lstStyle/>
          <a:p>
            <a:pPr>
              <a:defRPr/>
            </a:pPr>
            <a:fld id="{5D7239ED-A247-3F49-9595-68E607AFDC4C}" type="slidenum">
              <a:rPr lang="en-US" smtClean="0"/>
              <a:pPr>
                <a:defRPr/>
              </a:pPr>
              <a:t>20</a:t>
            </a:fld>
            <a:endParaRPr lang="en-US" dirty="0"/>
          </a:p>
        </p:txBody>
      </p:sp>
      <p:pic>
        <p:nvPicPr>
          <p:cNvPr id="6" name="Picture 5">
            <a:extLst>
              <a:ext uri="{FF2B5EF4-FFF2-40B4-BE49-F238E27FC236}">
                <a16:creationId xmlns:a16="http://schemas.microsoft.com/office/drawing/2014/main" id="{94AC732A-4099-1A42-9B16-6A6D2A742D67}"/>
              </a:ext>
            </a:extLst>
          </p:cNvPr>
          <p:cNvPicPr>
            <a:picLocks noChangeAspect="1"/>
          </p:cNvPicPr>
          <p:nvPr/>
        </p:nvPicPr>
        <p:blipFill>
          <a:blip r:embed="rId2"/>
          <a:stretch>
            <a:fillRect/>
          </a:stretch>
        </p:blipFill>
        <p:spPr>
          <a:xfrm>
            <a:off x="314325" y="3349647"/>
            <a:ext cx="5327158" cy="2964376"/>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839A2240-BDED-CB43-98A6-2E9D69476077}"/>
              </a:ext>
            </a:extLst>
          </p:cNvPr>
          <p:cNvSpPr txBox="1"/>
          <p:nvPr/>
        </p:nvSpPr>
        <p:spPr>
          <a:xfrm>
            <a:off x="6305780" y="3924001"/>
            <a:ext cx="4980622" cy="923330"/>
          </a:xfrm>
          <a:prstGeom prst="rect">
            <a:avLst/>
          </a:prstGeom>
          <a:noFill/>
        </p:spPr>
        <p:txBody>
          <a:bodyPr wrap="square" rtlCol="0">
            <a:spAutoFit/>
          </a:bodyPr>
          <a:lstStyle/>
          <a:p>
            <a:r>
              <a:rPr lang="en-US" dirty="0"/>
              <a:t>We can not change the input</a:t>
            </a:r>
          </a:p>
          <a:p>
            <a:r>
              <a:rPr lang="en-US" dirty="0"/>
              <a:t>We can not change the desired output</a:t>
            </a:r>
          </a:p>
          <a:p>
            <a:r>
              <a:rPr lang="en-US" dirty="0"/>
              <a:t>So ???</a:t>
            </a:r>
          </a:p>
        </p:txBody>
      </p:sp>
      <p:sp>
        <p:nvSpPr>
          <p:cNvPr id="8" name="Footer Placeholder 7">
            <a:extLst>
              <a:ext uri="{FF2B5EF4-FFF2-40B4-BE49-F238E27FC236}">
                <a16:creationId xmlns:a16="http://schemas.microsoft.com/office/drawing/2014/main" id="{C9DB9DC1-DF2A-9F46-8915-DC941BB64789}"/>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72325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2F8D-9994-7946-AACC-1298B86D7D58}"/>
              </a:ext>
            </a:extLst>
          </p:cNvPr>
          <p:cNvSpPr>
            <a:spLocks noGrp="1"/>
          </p:cNvSpPr>
          <p:nvPr>
            <p:ph type="title"/>
          </p:nvPr>
        </p:nvSpPr>
        <p:spPr/>
        <p:txBody>
          <a:bodyPr>
            <a:normAutofit fontScale="90000"/>
          </a:bodyPr>
          <a:lstStyle/>
          <a:p>
            <a:r>
              <a:rPr lang="en-US" b="1" dirty="0"/>
              <a:t>Adjusting the weights is the key to the learning process</a:t>
            </a:r>
            <a:endParaRPr lang="en-US" dirty="0"/>
          </a:p>
        </p:txBody>
      </p:sp>
      <p:sp>
        <p:nvSpPr>
          <p:cNvPr id="3" name="Content Placeholder 2">
            <a:extLst>
              <a:ext uri="{FF2B5EF4-FFF2-40B4-BE49-F238E27FC236}">
                <a16:creationId xmlns:a16="http://schemas.microsoft.com/office/drawing/2014/main" id="{F72DF248-D9D0-5D42-BA6B-E5116C177CAF}"/>
              </a:ext>
            </a:extLst>
          </p:cNvPr>
          <p:cNvSpPr>
            <a:spLocks noGrp="1"/>
          </p:cNvSpPr>
          <p:nvPr>
            <p:ph idx="1"/>
          </p:nvPr>
        </p:nvSpPr>
        <p:spPr/>
        <p:txBody>
          <a:bodyPr/>
          <a:lstStyle/>
          <a:p>
            <a:r>
              <a:rPr lang="en-US" dirty="0"/>
              <a:t>Lets increase </a:t>
            </a:r>
            <a:r>
              <a:rPr lang="en-US" i="1" dirty="0"/>
              <a:t>w1</a:t>
            </a:r>
            <a:r>
              <a:rPr lang="en-US" dirty="0"/>
              <a:t> to 7, without changing </a:t>
            </a:r>
            <a:r>
              <a:rPr lang="en-US" i="1" dirty="0"/>
              <a:t>w2</a:t>
            </a:r>
            <a:r>
              <a:rPr lang="en-US" dirty="0"/>
              <a:t> and </a:t>
            </a:r>
            <a:r>
              <a:rPr lang="en-US" i="1" dirty="0"/>
              <a:t>w3</a:t>
            </a:r>
            <a:r>
              <a:rPr lang="en-US" dirty="0"/>
              <a:t>, then</a:t>
            </a:r>
          </a:p>
          <a:p>
            <a:endParaRPr lang="en-US" dirty="0"/>
          </a:p>
        </p:txBody>
      </p:sp>
      <p:sp>
        <p:nvSpPr>
          <p:cNvPr id="4" name="Date Placeholder 3">
            <a:extLst>
              <a:ext uri="{FF2B5EF4-FFF2-40B4-BE49-F238E27FC236}">
                <a16:creationId xmlns:a16="http://schemas.microsoft.com/office/drawing/2014/main" id="{1F5ED385-20CC-1A4E-ACDB-BCB2CFAEE929}"/>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9CF61635-5230-2040-81BF-93D42DC97D18}"/>
              </a:ext>
            </a:extLst>
          </p:cNvPr>
          <p:cNvSpPr>
            <a:spLocks noGrp="1"/>
          </p:cNvSpPr>
          <p:nvPr>
            <p:ph type="sldNum" sz="quarter" idx="12"/>
          </p:nvPr>
        </p:nvSpPr>
        <p:spPr/>
        <p:txBody>
          <a:bodyPr/>
          <a:lstStyle/>
          <a:p>
            <a:pPr>
              <a:defRPr/>
            </a:pPr>
            <a:fld id="{5D7239ED-A247-3F49-9595-68E607AFDC4C}" type="slidenum">
              <a:rPr lang="en-US" smtClean="0"/>
              <a:pPr>
                <a:defRPr/>
              </a:pPr>
              <a:t>21</a:t>
            </a:fld>
            <a:endParaRPr lang="en-US" dirty="0"/>
          </a:p>
        </p:txBody>
      </p:sp>
      <p:pic>
        <p:nvPicPr>
          <p:cNvPr id="6" name="Picture 5">
            <a:extLst>
              <a:ext uri="{FF2B5EF4-FFF2-40B4-BE49-F238E27FC236}">
                <a16:creationId xmlns:a16="http://schemas.microsoft.com/office/drawing/2014/main" id="{58D4C7F5-792D-AA49-A6C3-D41EC0C63799}"/>
              </a:ext>
            </a:extLst>
          </p:cNvPr>
          <p:cNvPicPr>
            <a:picLocks noChangeAspect="1"/>
          </p:cNvPicPr>
          <p:nvPr/>
        </p:nvPicPr>
        <p:blipFill>
          <a:blip r:embed="rId2"/>
          <a:stretch>
            <a:fillRect/>
          </a:stretch>
        </p:blipFill>
        <p:spPr>
          <a:xfrm>
            <a:off x="709930" y="2137747"/>
            <a:ext cx="7543116" cy="4125724"/>
          </a:xfrm>
          <a:prstGeom prst="rect">
            <a:avLst/>
          </a:prstGeom>
        </p:spPr>
      </p:pic>
      <p:sp>
        <p:nvSpPr>
          <p:cNvPr id="7" name="Rectangle 6">
            <a:extLst>
              <a:ext uri="{FF2B5EF4-FFF2-40B4-BE49-F238E27FC236}">
                <a16:creationId xmlns:a16="http://schemas.microsoft.com/office/drawing/2014/main" id="{0E8BF8F9-4338-DC4D-BFF4-C904FE612532}"/>
              </a:ext>
            </a:extLst>
          </p:cNvPr>
          <p:cNvSpPr/>
          <p:nvPr/>
        </p:nvSpPr>
        <p:spPr>
          <a:xfrm>
            <a:off x="6523855" y="2599398"/>
            <a:ext cx="535382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i="1" u="none" strike="noStrike" dirty="0">
                <a:effectLst/>
                <a:latin typeface="medium-content-serif-font"/>
              </a:rPr>
              <a:t>backpropagation</a:t>
            </a:r>
            <a:r>
              <a:rPr lang="en-US" b="0" i="0" u="none" strike="noStrike" dirty="0">
                <a:effectLst/>
                <a:latin typeface="medium-content-serif-font"/>
              </a:rPr>
              <a:t> for the network is to learn from trials and errors</a:t>
            </a:r>
            <a:endParaRPr lang="en-US" dirty="0"/>
          </a:p>
        </p:txBody>
      </p:sp>
      <p:sp>
        <p:nvSpPr>
          <p:cNvPr id="8" name="Footer Placeholder 7">
            <a:extLst>
              <a:ext uri="{FF2B5EF4-FFF2-40B4-BE49-F238E27FC236}">
                <a16:creationId xmlns:a16="http://schemas.microsoft.com/office/drawing/2014/main" id="{6B8DD3C2-148C-F942-890E-5926B17ED2E1}"/>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64751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943BA-A2C4-AE48-BEEF-65EBA37FA9B7}"/>
              </a:ext>
            </a:extLst>
          </p:cNvPr>
          <p:cNvSpPr>
            <a:spLocks noGrp="1"/>
          </p:cNvSpPr>
          <p:nvPr>
            <p:ph type="title"/>
          </p:nvPr>
        </p:nvSpPr>
        <p:spPr/>
        <p:txBody>
          <a:bodyPr/>
          <a:lstStyle/>
          <a:p>
            <a:r>
              <a:rPr lang="en-US" b="1" dirty="0"/>
              <a:t>Learning </a:t>
            </a:r>
            <a:r>
              <a:rPr lang="en-US" b="1" dirty="0">
                <a:sym typeface="Wingdings" pitchFamily="2" charset="2"/>
              </a:rPr>
              <a:t></a:t>
            </a:r>
            <a:endParaRPr lang="en-US" b="1" dirty="0"/>
          </a:p>
        </p:txBody>
      </p:sp>
      <p:sp>
        <p:nvSpPr>
          <p:cNvPr id="3" name="Content Placeholder 2">
            <a:extLst>
              <a:ext uri="{FF2B5EF4-FFF2-40B4-BE49-F238E27FC236}">
                <a16:creationId xmlns:a16="http://schemas.microsoft.com/office/drawing/2014/main" id="{C3B33E4A-1943-5245-AA8C-7486FF9DE8D9}"/>
              </a:ext>
            </a:extLst>
          </p:cNvPr>
          <p:cNvSpPr>
            <a:spLocks noGrp="1"/>
          </p:cNvSpPr>
          <p:nvPr>
            <p:ph idx="1"/>
          </p:nvPr>
        </p:nvSpPr>
        <p:spPr/>
        <p:txBody>
          <a:bodyPr/>
          <a:lstStyle/>
          <a:p>
            <a:r>
              <a:rPr lang="en-US" dirty="0"/>
              <a:t> If we start with random weights, perceptron will try to learn to adjust and find the ideal weights (</a:t>
            </a:r>
            <a:r>
              <a:rPr lang="en-US" i="1" dirty="0"/>
              <a:t>w1 = 6, w2 = 2, w3 = 2</a:t>
            </a:r>
            <a:r>
              <a:rPr lang="en-US" dirty="0"/>
              <a:t>)</a:t>
            </a:r>
          </a:p>
          <a:p>
            <a:endParaRPr lang="en-US" dirty="0"/>
          </a:p>
          <a:p>
            <a:pPr marL="0" indent="0">
              <a:buNone/>
            </a:pPr>
            <a:endParaRPr lang="en-US" dirty="0"/>
          </a:p>
          <a:p>
            <a:r>
              <a:rPr lang="en-US" dirty="0"/>
              <a:t>With </a:t>
            </a:r>
            <a:r>
              <a:rPr lang="en-US" b="1" i="1" dirty="0"/>
              <a:t>m features</a:t>
            </a:r>
            <a:r>
              <a:rPr lang="en-US" dirty="0"/>
              <a:t> in input </a:t>
            </a:r>
            <a:r>
              <a:rPr lang="en-US" b="1" i="1" dirty="0"/>
              <a:t>X, </a:t>
            </a:r>
            <a:r>
              <a:rPr lang="en-US" dirty="0"/>
              <a:t>you need </a:t>
            </a:r>
            <a:r>
              <a:rPr lang="en-US" b="1" i="1" dirty="0"/>
              <a:t>m</a:t>
            </a:r>
            <a:r>
              <a:rPr lang="en-US" dirty="0"/>
              <a:t> weights to perform a dot product</a:t>
            </a:r>
          </a:p>
          <a:p>
            <a:r>
              <a:rPr lang="en-US" dirty="0"/>
              <a:t>With </a:t>
            </a:r>
            <a:r>
              <a:rPr lang="en-US" b="1" i="1" dirty="0"/>
              <a:t>n</a:t>
            </a:r>
            <a:r>
              <a:rPr lang="en-US" dirty="0"/>
              <a:t> hidden neurons in the hidden layer, you need </a:t>
            </a:r>
            <a:r>
              <a:rPr lang="en-US" b="1" i="1" dirty="0"/>
              <a:t>n</a:t>
            </a:r>
            <a:r>
              <a:rPr lang="en-US" dirty="0"/>
              <a:t> sets of weights (</a:t>
            </a:r>
            <a:r>
              <a:rPr lang="en-US" b="1" i="1" dirty="0"/>
              <a:t>W1, W2, … </a:t>
            </a:r>
            <a:r>
              <a:rPr lang="en-US" b="1" i="1" dirty="0" err="1"/>
              <a:t>Wn</a:t>
            </a:r>
            <a:r>
              <a:rPr lang="en-US" dirty="0"/>
              <a:t>) for performing dot products</a:t>
            </a:r>
          </a:p>
          <a:p>
            <a:r>
              <a:rPr lang="en-US" dirty="0"/>
              <a:t>With 1 hidden layer, you perform </a:t>
            </a:r>
            <a:r>
              <a:rPr lang="en-US" b="1" i="1" dirty="0"/>
              <a:t>n</a:t>
            </a:r>
            <a:r>
              <a:rPr lang="en-US" dirty="0"/>
              <a:t> dot products to get the hidden output </a:t>
            </a:r>
            <a:r>
              <a:rPr lang="en-US" b="1" i="1" dirty="0"/>
              <a:t>h:</a:t>
            </a:r>
            <a:r>
              <a:rPr lang="en-US" i="1" dirty="0"/>
              <a:t> </a:t>
            </a:r>
            <a:r>
              <a:rPr lang="en-US" dirty="0"/>
              <a:t>(</a:t>
            </a:r>
            <a:r>
              <a:rPr lang="en-US" b="1" i="1" dirty="0"/>
              <a:t>h1, h2, …, </a:t>
            </a:r>
            <a:r>
              <a:rPr lang="en-US" b="1" i="1" dirty="0" err="1"/>
              <a:t>hn</a:t>
            </a:r>
            <a:r>
              <a:rPr lang="en-US" dirty="0"/>
              <a:t>)</a:t>
            </a:r>
          </a:p>
          <a:p>
            <a:r>
              <a:rPr lang="en-US" dirty="0"/>
              <a:t>Then it’s just like a single-layer perceptron, we use hidden output </a:t>
            </a:r>
            <a:r>
              <a:rPr lang="en-US" b="1" i="1" dirty="0"/>
              <a:t>h: </a:t>
            </a:r>
            <a:r>
              <a:rPr lang="en-US" dirty="0"/>
              <a:t>(</a:t>
            </a:r>
            <a:r>
              <a:rPr lang="en-US" b="1" i="1" dirty="0"/>
              <a:t>h1, h2, …, </a:t>
            </a:r>
            <a:r>
              <a:rPr lang="en-US" b="1" i="1" dirty="0" err="1"/>
              <a:t>hn</a:t>
            </a:r>
            <a:r>
              <a:rPr lang="en-US" dirty="0"/>
              <a:t>) as input data that has </a:t>
            </a:r>
            <a:r>
              <a:rPr lang="en-US" b="1" dirty="0"/>
              <a:t>n features, </a:t>
            </a:r>
            <a:r>
              <a:rPr lang="en-US" dirty="0"/>
              <a:t>perform</a:t>
            </a:r>
            <a:r>
              <a:rPr lang="en-US" b="1" dirty="0"/>
              <a:t> </a:t>
            </a:r>
            <a:r>
              <a:rPr lang="en-US" dirty="0"/>
              <a:t>dot product with 1 set of </a:t>
            </a:r>
            <a:r>
              <a:rPr lang="en-US" b="1" i="1" dirty="0"/>
              <a:t>n</a:t>
            </a:r>
            <a:r>
              <a:rPr lang="en-US" dirty="0"/>
              <a:t> weights (</a:t>
            </a:r>
            <a:r>
              <a:rPr lang="en-US" b="1" i="1" dirty="0"/>
              <a:t>w1, w2, …, </a:t>
            </a:r>
            <a:r>
              <a:rPr lang="en-US" b="1" i="1" dirty="0" err="1"/>
              <a:t>wn</a:t>
            </a:r>
            <a:r>
              <a:rPr lang="en-US" dirty="0"/>
              <a:t>) to get your final output </a:t>
            </a:r>
            <a:r>
              <a:rPr lang="en-US" b="1" dirty="0" err="1"/>
              <a:t>y_hat</a:t>
            </a:r>
            <a:r>
              <a:rPr lang="en-US" dirty="0"/>
              <a:t>.</a:t>
            </a: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A8620321-9347-F94B-8344-5FFA021020A1}"/>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C03EA750-248D-2D48-99CC-785E1B8D99C5}"/>
              </a:ext>
            </a:extLst>
          </p:cNvPr>
          <p:cNvSpPr>
            <a:spLocks noGrp="1"/>
          </p:cNvSpPr>
          <p:nvPr>
            <p:ph type="sldNum" sz="quarter" idx="12"/>
          </p:nvPr>
        </p:nvSpPr>
        <p:spPr/>
        <p:txBody>
          <a:bodyPr/>
          <a:lstStyle/>
          <a:p>
            <a:pPr>
              <a:defRPr/>
            </a:pPr>
            <a:fld id="{5D7239ED-A247-3F49-9595-68E607AFDC4C}" type="slidenum">
              <a:rPr lang="en-US" smtClean="0"/>
              <a:pPr>
                <a:defRPr/>
              </a:pPr>
              <a:t>22</a:t>
            </a:fld>
            <a:endParaRPr lang="en-US" dirty="0"/>
          </a:p>
        </p:txBody>
      </p:sp>
      <p:pic>
        <p:nvPicPr>
          <p:cNvPr id="6" name="Picture 5">
            <a:extLst>
              <a:ext uri="{FF2B5EF4-FFF2-40B4-BE49-F238E27FC236}">
                <a16:creationId xmlns:a16="http://schemas.microsoft.com/office/drawing/2014/main" id="{0597B5A1-8622-CA47-A10D-C7B33E4F5F6F}"/>
              </a:ext>
            </a:extLst>
          </p:cNvPr>
          <p:cNvPicPr>
            <a:picLocks noChangeAspect="1"/>
          </p:cNvPicPr>
          <p:nvPr/>
        </p:nvPicPr>
        <p:blipFill>
          <a:blip r:embed="rId2"/>
          <a:stretch>
            <a:fillRect/>
          </a:stretch>
        </p:blipFill>
        <p:spPr>
          <a:xfrm>
            <a:off x="2480310" y="2343150"/>
            <a:ext cx="7049770" cy="946984"/>
          </a:xfrm>
          <a:prstGeom prst="rect">
            <a:avLst/>
          </a:prstGeom>
        </p:spPr>
      </p:pic>
      <p:sp>
        <p:nvSpPr>
          <p:cNvPr id="7" name="Footer Placeholder 6">
            <a:extLst>
              <a:ext uri="{FF2B5EF4-FFF2-40B4-BE49-F238E27FC236}">
                <a16:creationId xmlns:a16="http://schemas.microsoft.com/office/drawing/2014/main" id="{27D225F3-43FD-5A40-9B4D-E5539B3EB11E}"/>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74815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4C2C-43A0-F745-892F-DB4176710F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C9ACC7-90E7-A24C-940F-34EF6C0EB8C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EFA3B86-83BE-734F-B158-D492DDFF108B}"/>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6A90658E-BABA-3D41-ADFF-9694B2516852}"/>
              </a:ext>
            </a:extLst>
          </p:cNvPr>
          <p:cNvSpPr>
            <a:spLocks noGrp="1"/>
          </p:cNvSpPr>
          <p:nvPr>
            <p:ph type="sldNum" sz="quarter" idx="12"/>
          </p:nvPr>
        </p:nvSpPr>
        <p:spPr/>
        <p:txBody>
          <a:bodyPr/>
          <a:lstStyle/>
          <a:p>
            <a:pPr>
              <a:defRPr/>
            </a:pPr>
            <a:fld id="{5D7239ED-A247-3F49-9595-68E607AFDC4C}" type="slidenum">
              <a:rPr lang="en-US" smtClean="0"/>
              <a:pPr>
                <a:defRPr/>
              </a:pPr>
              <a:t>23</a:t>
            </a:fld>
            <a:endParaRPr lang="en-US" dirty="0"/>
          </a:p>
        </p:txBody>
      </p:sp>
      <p:pic>
        <p:nvPicPr>
          <p:cNvPr id="6" name="Picture 5">
            <a:extLst>
              <a:ext uri="{FF2B5EF4-FFF2-40B4-BE49-F238E27FC236}">
                <a16:creationId xmlns:a16="http://schemas.microsoft.com/office/drawing/2014/main" id="{469D3C3E-F411-8B4C-844A-DB52DAEE1B70}"/>
              </a:ext>
            </a:extLst>
          </p:cNvPr>
          <p:cNvPicPr>
            <a:picLocks noChangeAspect="1"/>
          </p:cNvPicPr>
          <p:nvPr/>
        </p:nvPicPr>
        <p:blipFill>
          <a:blip r:embed="rId2"/>
          <a:stretch>
            <a:fillRect/>
          </a:stretch>
        </p:blipFill>
        <p:spPr>
          <a:xfrm>
            <a:off x="3103849" y="1"/>
            <a:ext cx="5720111" cy="3236590"/>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46871B03-427A-E34F-889D-A56C041B92FE}"/>
              </a:ext>
            </a:extLst>
          </p:cNvPr>
          <p:cNvPicPr>
            <a:picLocks noChangeAspect="1"/>
          </p:cNvPicPr>
          <p:nvPr/>
        </p:nvPicPr>
        <p:blipFill>
          <a:blip r:embed="rId3"/>
          <a:stretch>
            <a:fillRect/>
          </a:stretch>
        </p:blipFill>
        <p:spPr>
          <a:xfrm>
            <a:off x="2217738" y="3280898"/>
            <a:ext cx="9093200" cy="3505200"/>
          </a:xfrm>
          <a:prstGeom prst="rect">
            <a:avLst/>
          </a:prstGeom>
        </p:spPr>
      </p:pic>
      <p:sp>
        <p:nvSpPr>
          <p:cNvPr id="8" name="Footer Placeholder 7">
            <a:extLst>
              <a:ext uri="{FF2B5EF4-FFF2-40B4-BE49-F238E27FC236}">
                <a16:creationId xmlns:a16="http://schemas.microsoft.com/office/drawing/2014/main" id="{25E517EF-5AAE-5046-9E58-5BA23CA7322B}"/>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61033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EB2C-6177-C043-9300-595F58A481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3E3207-E7F9-114D-B557-F9AA71C3AB9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CF85E76-AC8E-4149-AF20-47055F1A52AF}"/>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F60359E3-A7DB-EC42-B289-02A104CA45DE}"/>
              </a:ext>
            </a:extLst>
          </p:cNvPr>
          <p:cNvSpPr>
            <a:spLocks noGrp="1"/>
          </p:cNvSpPr>
          <p:nvPr>
            <p:ph type="sldNum" sz="quarter" idx="12"/>
          </p:nvPr>
        </p:nvSpPr>
        <p:spPr/>
        <p:txBody>
          <a:bodyPr/>
          <a:lstStyle/>
          <a:p>
            <a:pPr>
              <a:defRPr/>
            </a:pPr>
            <a:fld id="{5D7239ED-A247-3F49-9595-68E607AFDC4C}" type="slidenum">
              <a:rPr lang="en-US" smtClean="0"/>
              <a:pPr>
                <a:defRPr/>
              </a:pPr>
              <a:t>24</a:t>
            </a:fld>
            <a:endParaRPr lang="en-US" dirty="0"/>
          </a:p>
        </p:txBody>
      </p:sp>
      <p:pic>
        <p:nvPicPr>
          <p:cNvPr id="6" name="Picture 5">
            <a:extLst>
              <a:ext uri="{FF2B5EF4-FFF2-40B4-BE49-F238E27FC236}">
                <a16:creationId xmlns:a16="http://schemas.microsoft.com/office/drawing/2014/main" id="{8A2F6163-6471-0747-8382-4E7BF077DC56}"/>
              </a:ext>
            </a:extLst>
          </p:cNvPr>
          <p:cNvPicPr>
            <a:picLocks noChangeAspect="1"/>
          </p:cNvPicPr>
          <p:nvPr/>
        </p:nvPicPr>
        <p:blipFill>
          <a:blip r:embed="rId2"/>
          <a:stretch>
            <a:fillRect/>
          </a:stretch>
        </p:blipFill>
        <p:spPr>
          <a:xfrm>
            <a:off x="1367651" y="1381307"/>
            <a:ext cx="9958626" cy="4011307"/>
          </a:xfrm>
          <a:prstGeom prst="rect">
            <a:avLst/>
          </a:prstGeom>
        </p:spPr>
      </p:pic>
      <p:sp>
        <p:nvSpPr>
          <p:cNvPr id="7" name="Footer Placeholder 6">
            <a:extLst>
              <a:ext uri="{FF2B5EF4-FFF2-40B4-BE49-F238E27FC236}">
                <a16:creationId xmlns:a16="http://schemas.microsoft.com/office/drawing/2014/main" id="{438F65F4-5E47-4F43-A287-F89AC983080F}"/>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62925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 </a:t>
            </a:r>
            <a:r>
              <a:rPr lang="en-US" dirty="0">
                <a:solidFill>
                  <a:srgbClr val="CC00CC"/>
                </a:solidFill>
              </a:rPr>
              <a:t>g</a:t>
            </a:r>
            <a:endParaRPr lang="en-US" dirty="0"/>
          </a:p>
        </p:txBody>
      </p:sp>
      <p:pic>
        <p:nvPicPr>
          <p:cNvPr id="7" name="Picture 6" descr="activation-fn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198" y="1447800"/>
            <a:ext cx="10765872" cy="4267200"/>
          </a:xfrm>
          <a:prstGeom prst="rect">
            <a:avLst/>
          </a:prstGeom>
        </p:spPr>
      </p:pic>
      <p:sp>
        <p:nvSpPr>
          <p:cNvPr id="8" name="TextBox 7"/>
          <p:cNvSpPr txBox="1"/>
          <p:nvPr/>
        </p:nvSpPr>
        <p:spPr>
          <a:xfrm>
            <a:off x="1676400" y="5181600"/>
            <a:ext cx="1781382" cy="523220"/>
          </a:xfrm>
          <a:prstGeom prst="rect">
            <a:avLst/>
          </a:prstGeom>
          <a:solidFill>
            <a:schemeClr val="bg1"/>
          </a:solidFill>
        </p:spPr>
        <p:txBody>
          <a:bodyPr wrap="none" rtlCol="0">
            <a:spAutoFit/>
          </a:bodyPr>
          <a:lstStyle/>
          <a:p>
            <a:r>
              <a:rPr lang="en-US" sz="2800" dirty="0"/>
              <a:t>Threshold</a:t>
            </a:r>
          </a:p>
        </p:txBody>
      </p:sp>
      <p:sp>
        <p:nvSpPr>
          <p:cNvPr id="9" name="TextBox 8"/>
          <p:cNvSpPr txBox="1"/>
          <p:nvPr/>
        </p:nvSpPr>
        <p:spPr>
          <a:xfrm>
            <a:off x="7315200" y="5181600"/>
            <a:ext cx="2928790" cy="523220"/>
          </a:xfrm>
          <a:prstGeom prst="rect">
            <a:avLst/>
          </a:prstGeom>
          <a:solidFill>
            <a:schemeClr val="bg1"/>
          </a:solidFill>
        </p:spPr>
        <p:txBody>
          <a:bodyPr wrap="none" rtlCol="0">
            <a:spAutoFit/>
          </a:bodyPr>
          <a:lstStyle/>
          <a:p>
            <a:r>
              <a:rPr lang="en-US" sz="2800" dirty="0"/>
              <a:t>Sigmoid </a:t>
            </a:r>
            <a:r>
              <a:rPr lang="en-US" sz="2800" dirty="0">
                <a:solidFill>
                  <a:srgbClr val="CC00CC"/>
                </a:solidFill>
              </a:rPr>
              <a:t>1/(1+e</a:t>
            </a:r>
            <a:r>
              <a:rPr lang="en-US" sz="2800" baseline="30000" dirty="0">
                <a:solidFill>
                  <a:srgbClr val="CC00CC"/>
                </a:solidFill>
              </a:rPr>
              <a:t>-x</a:t>
            </a:r>
            <a:r>
              <a:rPr lang="en-US" sz="2800" dirty="0">
                <a:solidFill>
                  <a:srgbClr val="CC00CC"/>
                </a:solidFill>
              </a:rPr>
              <a:t>)</a:t>
            </a:r>
          </a:p>
        </p:txBody>
      </p:sp>
    </p:spTree>
    <p:extLst>
      <p:ext uri="{BB962C8B-B14F-4D97-AF65-F5344CB8AC3E}">
        <p14:creationId xmlns:p14="http://schemas.microsoft.com/office/powerpoint/2010/main" val="1313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Reminder: Linear Classifiers</a:t>
            </a:r>
            <a:endParaRPr/>
          </a:p>
        </p:txBody>
      </p:sp>
      <p:sp>
        <p:nvSpPr>
          <p:cNvPr id="103" name="Google Shape;103;p2"/>
          <p:cNvSpPr txBox="1"/>
          <p:nvPr/>
        </p:nvSpPr>
        <p:spPr>
          <a:xfrm>
            <a:off x="1447800" y="1600200"/>
            <a:ext cx="8534400" cy="4953000"/>
          </a:xfrm>
          <a:prstGeom prst="rect">
            <a:avLst/>
          </a:prstGeom>
          <a:noFill/>
          <a:ln>
            <a:noFill/>
          </a:ln>
        </p:spPr>
        <p:txBody>
          <a:bodyPr spcFirstLastPara="1" wrap="square" lIns="91425" tIns="45700" rIns="91425" bIns="45700" anchor="t" anchorCtr="0">
            <a:noAutofit/>
          </a:bodyPr>
          <a:lstStyle/>
          <a:p>
            <a:pPr marL="342882" marR="0" lvl="0" indent="-342882" algn="l" rtl="0">
              <a:lnSpc>
                <a:spcPct val="90000"/>
              </a:lnSpc>
              <a:spcBef>
                <a:spcPts val="0"/>
              </a:spcBef>
              <a:spcAft>
                <a:spcPts val="0"/>
              </a:spcAft>
              <a:buClr>
                <a:schemeClr val="accent2"/>
              </a:buClr>
              <a:buSzPts val="2800"/>
              <a:buFont typeface="Noto Sans Symbols"/>
              <a:buChar char="▪"/>
            </a:pPr>
            <a:r>
              <a:rPr lang="en-US" sz="2800" b="0" i="0" u="none" strike="noStrike" cap="none" dirty="0">
                <a:solidFill>
                  <a:schemeClr val="accent2"/>
                </a:solidFill>
                <a:latin typeface="Calibri"/>
                <a:ea typeface="Calibri"/>
                <a:cs typeface="Calibri"/>
                <a:sym typeface="Calibri"/>
              </a:rPr>
              <a:t>Inputs are </a:t>
            </a:r>
            <a:r>
              <a:rPr lang="en-US" sz="2800" b="0" i="0" u="none" strike="noStrike" cap="none" dirty="0">
                <a:solidFill>
                  <a:srgbClr val="CC0000"/>
                </a:solidFill>
                <a:latin typeface="Calibri"/>
                <a:ea typeface="Calibri"/>
                <a:cs typeface="Calibri"/>
                <a:sym typeface="Calibri"/>
              </a:rPr>
              <a:t>feature values</a:t>
            </a:r>
            <a:endParaRPr dirty="0"/>
          </a:p>
          <a:p>
            <a:pPr marL="342882" marR="0" lvl="0" indent="-342882" algn="l" rtl="0">
              <a:lnSpc>
                <a:spcPct val="90000"/>
              </a:lnSpc>
              <a:spcBef>
                <a:spcPts val="560"/>
              </a:spcBef>
              <a:spcAft>
                <a:spcPts val="0"/>
              </a:spcAft>
              <a:buClr>
                <a:schemeClr val="accent2"/>
              </a:buClr>
              <a:buSzPts val="2800"/>
              <a:buFont typeface="Noto Sans Symbols"/>
              <a:buChar char="▪"/>
            </a:pPr>
            <a:r>
              <a:rPr lang="en-US" sz="2800" b="0" i="0" u="none" strike="noStrike" cap="none" dirty="0">
                <a:solidFill>
                  <a:schemeClr val="accent2"/>
                </a:solidFill>
                <a:latin typeface="Calibri"/>
                <a:ea typeface="Calibri"/>
                <a:cs typeface="Calibri"/>
                <a:sym typeface="Calibri"/>
              </a:rPr>
              <a:t>Each feature has a </a:t>
            </a:r>
            <a:r>
              <a:rPr lang="en-US" sz="2800" b="0" i="0" u="none" strike="noStrike" cap="none" dirty="0">
                <a:solidFill>
                  <a:srgbClr val="CC0000"/>
                </a:solidFill>
                <a:latin typeface="Calibri"/>
                <a:ea typeface="Calibri"/>
                <a:cs typeface="Calibri"/>
                <a:sym typeface="Calibri"/>
              </a:rPr>
              <a:t>weight</a:t>
            </a:r>
            <a:endParaRPr dirty="0"/>
          </a:p>
          <a:p>
            <a:pPr marL="342882" marR="0" lvl="0" indent="-342882" algn="l" rtl="0">
              <a:lnSpc>
                <a:spcPct val="90000"/>
              </a:lnSpc>
              <a:spcBef>
                <a:spcPts val="560"/>
              </a:spcBef>
              <a:spcAft>
                <a:spcPts val="0"/>
              </a:spcAft>
              <a:buClr>
                <a:schemeClr val="accent2"/>
              </a:buClr>
              <a:buSzPts val="2800"/>
              <a:buFont typeface="Noto Sans Symbols"/>
              <a:buChar char="▪"/>
            </a:pPr>
            <a:r>
              <a:rPr lang="en-US" sz="2800" b="0" i="0" u="none" strike="noStrike" cap="none" dirty="0">
                <a:solidFill>
                  <a:schemeClr val="accent2"/>
                </a:solidFill>
                <a:latin typeface="Calibri"/>
                <a:ea typeface="Calibri"/>
                <a:cs typeface="Calibri"/>
                <a:sym typeface="Calibri"/>
              </a:rPr>
              <a:t>Sum is the </a:t>
            </a:r>
            <a:r>
              <a:rPr lang="en-US" sz="2800" b="0" i="0" u="none" strike="noStrike" cap="none" dirty="0">
                <a:solidFill>
                  <a:srgbClr val="CC0000"/>
                </a:solidFill>
                <a:latin typeface="Calibri"/>
                <a:ea typeface="Calibri"/>
                <a:cs typeface="Calibri"/>
                <a:sym typeface="Calibri"/>
              </a:rPr>
              <a:t>activation</a:t>
            </a:r>
            <a:endParaRPr dirty="0"/>
          </a:p>
          <a:p>
            <a:pPr marL="342882" marR="0" lvl="0" indent="-165082" algn="l" rtl="0">
              <a:lnSpc>
                <a:spcPct val="90000"/>
              </a:lnSpc>
              <a:spcBef>
                <a:spcPts val="560"/>
              </a:spcBef>
              <a:spcAft>
                <a:spcPts val="0"/>
              </a:spcAft>
              <a:buClr>
                <a:schemeClr val="accent2"/>
              </a:buClr>
              <a:buSzPts val="2800"/>
              <a:buFont typeface="Noto Sans Symbols"/>
              <a:buNone/>
            </a:pPr>
            <a:endParaRPr sz="2800" b="0" i="0" u="none" strike="noStrike" cap="none" dirty="0">
              <a:solidFill>
                <a:schemeClr val="accent2"/>
              </a:solidFill>
              <a:latin typeface="Calibri"/>
              <a:ea typeface="Calibri"/>
              <a:cs typeface="Calibri"/>
              <a:sym typeface="Calibri"/>
            </a:endParaRPr>
          </a:p>
          <a:p>
            <a:pPr marL="342882" marR="0" lvl="0" indent="-165082" algn="l" rtl="0">
              <a:lnSpc>
                <a:spcPct val="90000"/>
              </a:lnSpc>
              <a:spcBef>
                <a:spcPts val="560"/>
              </a:spcBef>
              <a:spcAft>
                <a:spcPts val="0"/>
              </a:spcAft>
              <a:buClr>
                <a:schemeClr val="accent2"/>
              </a:buClr>
              <a:buSzPts val="2800"/>
              <a:buFont typeface="Noto Sans Symbols"/>
              <a:buNone/>
            </a:pPr>
            <a:endParaRPr sz="2800" b="0" i="0" u="none" strike="noStrike" cap="none" dirty="0">
              <a:solidFill>
                <a:schemeClr val="accent2"/>
              </a:solidFill>
              <a:latin typeface="Calibri"/>
              <a:ea typeface="Calibri"/>
              <a:cs typeface="Calibri"/>
              <a:sym typeface="Calibri"/>
            </a:endParaRPr>
          </a:p>
          <a:p>
            <a:pPr marL="342882" marR="0" lvl="0" indent="-165082" algn="l" rtl="0">
              <a:lnSpc>
                <a:spcPct val="90000"/>
              </a:lnSpc>
              <a:spcBef>
                <a:spcPts val="560"/>
              </a:spcBef>
              <a:spcAft>
                <a:spcPts val="0"/>
              </a:spcAft>
              <a:buClr>
                <a:schemeClr val="accent2"/>
              </a:buClr>
              <a:buSzPts val="2800"/>
              <a:buFont typeface="Noto Sans Symbols"/>
              <a:buNone/>
            </a:pPr>
            <a:endParaRPr sz="2800" b="0" i="0" u="none" strike="noStrike" cap="none" dirty="0">
              <a:solidFill>
                <a:schemeClr val="accent2"/>
              </a:solidFill>
              <a:latin typeface="Calibri"/>
              <a:ea typeface="Calibri"/>
              <a:cs typeface="Calibri"/>
              <a:sym typeface="Calibri"/>
            </a:endParaRPr>
          </a:p>
          <a:p>
            <a:pPr marL="342882" marR="0" lvl="0" indent="-165082" algn="l" rtl="0">
              <a:lnSpc>
                <a:spcPct val="90000"/>
              </a:lnSpc>
              <a:spcBef>
                <a:spcPts val="560"/>
              </a:spcBef>
              <a:spcAft>
                <a:spcPts val="0"/>
              </a:spcAft>
              <a:buClr>
                <a:schemeClr val="accent2"/>
              </a:buClr>
              <a:buSzPts val="2800"/>
              <a:buFont typeface="Noto Sans Symbols"/>
              <a:buNone/>
            </a:pPr>
            <a:endParaRPr sz="2800" b="0" i="0" u="none" strike="noStrike" cap="none" dirty="0">
              <a:solidFill>
                <a:schemeClr val="accent2"/>
              </a:solidFill>
              <a:latin typeface="Calibri"/>
              <a:ea typeface="Calibri"/>
              <a:cs typeface="Calibri"/>
              <a:sym typeface="Calibri"/>
            </a:endParaRPr>
          </a:p>
          <a:p>
            <a:pPr marL="342882" marR="0" lvl="0" indent="-342882" algn="l" rtl="0">
              <a:lnSpc>
                <a:spcPct val="90000"/>
              </a:lnSpc>
              <a:spcBef>
                <a:spcPts val="560"/>
              </a:spcBef>
              <a:spcAft>
                <a:spcPts val="0"/>
              </a:spcAft>
              <a:buClr>
                <a:schemeClr val="accent2"/>
              </a:buClr>
              <a:buSzPts val="2800"/>
              <a:buFont typeface="Noto Sans Symbols"/>
              <a:buChar char="▪"/>
            </a:pPr>
            <a:r>
              <a:rPr lang="en-US" sz="2800" b="0" i="0" u="none" strike="noStrike" cap="none" dirty="0">
                <a:solidFill>
                  <a:schemeClr val="accent2"/>
                </a:solidFill>
                <a:latin typeface="Calibri"/>
                <a:ea typeface="Calibri"/>
                <a:cs typeface="Calibri"/>
                <a:sym typeface="Calibri"/>
              </a:rPr>
              <a:t>If the activation is:</a:t>
            </a:r>
            <a:endParaRPr dirty="0"/>
          </a:p>
          <a:p>
            <a:pPr marL="742913" marR="0" lvl="1" indent="-285736" algn="l" rtl="0">
              <a:lnSpc>
                <a:spcPct val="90000"/>
              </a:lnSpc>
              <a:spcBef>
                <a:spcPts val="480"/>
              </a:spcBef>
              <a:spcAft>
                <a:spcPts val="0"/>
              </a:spcAft>
              <a:buClr>
                <a:schemeClr val="dk1"/>
              </a:buClr>
              <a:buSzPts val="2400"/>
              <a:buFont typeface="Noto Sans Symbols"/>
              <a:buChar char="▪"/>
            </a:pPr>
            <a:r>
              <a:rPr lang="en-US" sz="2400" b="0" i="0" u="none" strike="noStrike" cap="none" dirty="0">
                <a:solidFill>
                  <a:schemeClr val="dk1"/>
                </a:solidFill>
                <a:latin typeface="Calibri"/>
                <a:ea typeface="Calibri"/>
                <a:cs typeface="Calibri"/>
                <a:sym typeface="Calibri"/>
              </a:rPr>
              <a:t>Positive, output +1</a:t>
            </a:r>
            <a:endParaRPr dirty="0"/>
          </a:p>
          <a:p>
            <a:pPr marL="742913" marR="0" lvl="1" indent="-285736" algn="l" rtl="0">
              <a:lnSpc>
                <a:spcPct val="90000"/>
              </a:lnSpc>
              <a:spcBef>
                <a:spcPts val="480"/>
              </a:spcBef>
              <a:spcAft>
                <a:spcPts val="0"/>
              </a:spcAft>
              <a:buClr>
                <a:schemeClr val="dk1"/>
              </a:buClr>
              <a:buSzPts val="2400"/>
              <a:buFont typeface="Noto Sans Symbols"/>
              <a:buChar char="▪"/>
            </a:pPr>
            <a:r>
              <a:rPr lang="en-US" sz="2400" b="0" i="0" u="none" strike="noStrike" cap="none" dirty="0">
                <a:solidFill>
                  <a:schemeClr val="dk1"/>
                </a:solidFill>
                <a:latin typeface="Calibri"/>
                <a:ea typeface="Calibri"/>
                <a:cs typeface="Calibri"/>
                <a:sym typeface="Calibri"/>
              </a:rPr>
              <a:t>Negative, output -1</a:t>
            </a:r>
            <a:endParaRPr dirty="0"/>
          </a:p>
        </p:txBody>
      </p:sp>
      <p:sp>
        <p:nvSpPr>
          <p:cNvPr id="104" name="Google Shape;104;p2"/>
          <p:cNvSpPr/>
          <p:nvPr/>
        </p:nvSpPr>
        <p:spPr>
          <a:xfrm>
            <a:off x="7391400" y="5029200"/>
            <a:ext cx="685800" cy="12192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0" i="0" u="none" strike="noStrike" cap="none">
                <a:solidFill>
                  <a:schemeClr val="dk1"/>
                </a:solidFill>
                <a:latin typeface="Calibri"/>
                <a:ea typeface="Calibri"/>
                <a:cs typeface="Calibri"/>
                <a:sym typeface="Calibri"/>
              </a:rPr>
              <a:t>Σ</a:t>
            </a:r>
            <a:endParaRPr/>
          </a:p>
        </p:txBody>
      </p:sp>
      <p:cxnSp>
        <p:nvCxnSpPr>
          <p:cNvPr id="105" name="Google Shape;105;p2"/>
          <p:cNvCxnSpPr/>
          <p:nvPr/>
        </p:nvCxnSpPr>
        <p:spPr>
          <a:xfrm>
            <a:off x="6553200" y="5257800"/>
            <a:ext cx="838200" cy="0"/>
          </a:xfrm>
          <a:prstGeom prst="straightConnector1">
            <a:avLst/>
          </a:prstGeom>
          <a:noFill/>
          <a:ln w="50800" cap="flat" cmpd="sng">
            <a:solidFill>
              <a:schemeClr val="dk1"/>
            </a:solidFill>
            <a:prstDash val="solid"/>
            <a:round/>
            <a:headEnd type="none" w="med" len="med"/>
            <a:tailEnd type="triangle" w="med" len="med"/>
          </a:ln>
        </p:spPr>
      </p:cxnSp>
      <p:cxnSp>
        <p:nvCxnSpPr>
          <p:cNvPr id="106" name="Google Shape;106;p2"/>
          <p:cNvCxnSpPr/>
          <p:nvPr/>
        </p:nvCxnSpPr>
        <p:spPr>
          <a:xfrm>
            <a:off x="6553200" y="5638800"/>
            <a:ext cx="838200" cy="0"/>
          </a:xfrm>
          <a:prstGeom prst="straightConnector1">
            <a:avLst/>
          </a:prstGeom>
          <a:noFill/>
          <a:ln w="12700" cap="flat" cmpd="sng">
            <a:solidFill>
              <a:schemeClr val="dk1"/>
            </a:solidFill>
            <a:prstDash val="solid"/>
            <a:round/>
            <a:headEnd type="none" w="med" len="med"/>
            <a:tailEnd type="triangle" w="med" len="med"/>
          </a:ln>
        </p:spPr>
      </p:cxnSp>
      <p:cxnSp>
        <p:nvCxnSpPr>
          <p:cNvPr id="107" name="Google Shape;107;p2"/>
          <p:cNvCxnSpPr/>
          <p:nvPr/>
        </p:nvCxnSpPr>
        <p:spPr>
          <a:xfrm>
            <a:off x="6553200" y="6019800"/>
            <a:ext cx="838200" cy="0"/>
          </a:xfrm>
          <a:prstGeom prst="straightConnector1">
            <a:avLst/>
          </a:prstGeom>
          <a:noFill/>
          <a:ln w="76200" cap="flat" cmpd="sng">
            <a:solidFill>
              <a:schemeClr val="dk1"/>
            </a:solidFill>
            <a:prstDash val="solid"/>
            <a:round/>
            <a:headEnd type="none" w="med" len="med"/>
            <a:tailEnd type="triangle" w="med" len="med"/>
          </a:ln>
        </p:spPr>
      </p:cxnSp>
      <p:sp>
        <p:nvSpPr>
          <p:cNvPr id="108" name="Google Shape;108;p2"/>
          <p:cNvSpPr/>
          <p:nvPr/>
        </p:nvSpPr>
        <p:spPr>
          <a:xfrm>
            <a:off x="6172200" y="5105400"/>
            <a:ext cx="381000" cy="3048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f</a:t>
            </a:r>
            <a:r>
              <a:rPr lang="en-US" sz="1800" b="0" i="0" u="none" strike="noStrike" cap="none" baseline="-25000">
                <a:solidFill>
                  <a:schemeClr val="dk1"/>
                </a:solidFill>
                <a:latin typeface="Calibri"/>
                <a:ea typeface="Calibri"/>
                <a:cs typeface="Calibri"/>
                <a:sym typeface="Calibri"/>
              </a:rPr>
              <a:t>1</a:t>
            </a:r>
            <a:endParaRPr/>
          </a:p>
        </p:txBody>
      </p:sp>
      <p:sp>
        <p:nvSpPr>
          <p:cNvPr id="109" name="Google Shape;109;p2"/>
          <p:cNvSpPr/>
          <p:nvPr/>
        </p:nvSpPr>
        <p:spPr>
          <a:xfrm>
            <a:off x="6172200" y="5486400"/>
            <a:ext cx="381000" cy="3048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f</a:t>
            </a:r>
            <a:r>
              <a:rPr lang="en-US" sz="1800" b="0" i="0" u="none" strike="noStrike" cap="none" baseline="-25000">
                <a:solidFill>
                  <a:schemeClr val="dk1"/>
                </a:solidFill>
                <a:latin typeface="Calibri"/>
                <a:ea typeface="Calibri"/>
                <a:cs typeface="Calibri"/>
                <a:sym typeface="Calibri"/>
              </a:rPr>
              <a:t>2</a:t>
            </a:r>
            <a:endParaRPr/>
          </a:p>
        </p:txBody>
      </p:sp>
      <p:sp>
        <p:nvSpPr>
          <p:cNvPr id="110" name="Google Shape;110;p2"/>
          <p:cNvSpPr/>
          <p:nvPr/>
        </p:nvSpPr>
        <p:spPr>
          <a:xfrm>
            <a:off x="6172200" y="5867400"/>
            <a:ext cx="381000" cy="3048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f</a:t>
            </a:r>
            <a:r>
              <a:rPr lang="en-US" sz="1800" b="0" i="0" u="none" strike="noStrike" cap="none" baseline="-25000">
                <a:solidFill>
                  <a:schemeClr val="dk1"/>
                </a:solidFill>
                <a:latin typeface="Calibri"/>
                <a:ea typeface="Calibri"/>
                <a:cs typeface="Calibri"/>
                <a:sym typeface="Calibri"/>
              </a:rPr>
              <a:t>3</a:t>
            </a:r>
            <a:endParaRPr/>
          </a:p>
        </p:txBody>
      </p:sp>
      <p:sp>
        <p:nvSpPr>
          <p:cNvPr id="111" name="Google Shape;111;p2"/>
          <p:cNvSpPr txBox="1"/>
          <p:nvPr/>
        </p:nvSpPr>
        <p:spPr>
          <a:xfrm>
            <a:off x="6705600" y="4876800"/>
            <a:ext cx="5334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w</a:t>
            </a:r>
            <a:r>
              <a:rPr lang="en-US" sz="1800" b="0" i="0" u="none" strike="noStrike" cap="none" baseline="-25000">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112" name="Google Shape;112;p2"/>
          <p:cNvSpPr txBox="1"/>
          <p:nvPr/>
        </p:nvSpPr>
        <p:spPr>
          <a:xfrm>
            <a:off x="6705600" y="5272088"/>
            <a:ext cx="53340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w</a:t>
            </a:r>
            <a:r>
              <a:rPr lang="en-US" sz="1800" b="0" i="0" u="none" strike="noStrike" cap="none" baseline="-25000">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113" name="Google Shape;113;p2"/>
          <p:cNvSpPr txBox="1"/>
          <p:nvPr/>
        </p:nvSpPr>
        <p:spPr>
          <a:xfrm>
            <a:off x="6705600" y="5638800"/>
            <a:ext cx="5334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w</a:t>
            </a:r>
            <a:r>
              <a:rPr lang="en-US" sz="1800" b="0" i="0" u="none" strike="noStrike" cap="none" baseline="-25000">
                <a:solidFill>
                  <a:schemeClr val="dk1"/>
                </a:solidFill>
                <a:latin typeface="Calibri"/>
                <a:ea typeface="Calibri"/>
                <a:cs typeface="Calibri"/>
                <a:sym typeface="Calibri"/>
              </a:rPr>
              <a:t>3</a:t>
            </a:r>
            <a:endParaRPr sz="1800" b="0" i="0" u="none" strike="noStrike" cap="none">
              <a:solidFill>
                <a:schemeClr val="dk1"/>
              </a:solidFill>
              <a:latin typeface="Calibri"/>
              <a:ea typeface="Calibri"/>
              <a:cs typeface="Calibri"/>
              <a:sym typeface="Calibri"/>
            </a:endParaRPr>
          </a:p>
        </p:txBody>
      </p:sp>
      <p:sp>
        <p:nvSpPr>
          <p:cNvPr id="114" name="Google Shape;114;p2"/>
          <p:cNvSpPr/>
          <p:nvPr/>
        </p:nvSpPr>
        <p:spPr>
          <a:xfrm>
            <a:off x="8458200" y="5334000"/>
            <a:ext cx="685800" cy="6096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i="0" u="none" strike="noStrike" cap="none">
                <a:solidFill>
                  <a:schemeClr val="dk1"/>
                </a:solidFill>
                <a:latin typeface="Calibri"/>
                <a:ea typeface="Calibri"/>
                <a:cs typeface="Calibri"/>
                <a:sym typeface="Calibri"/>
              </a:rPr>
              <a:t>&gt;0?</a:t>
            </a:r>
            <a:endParaRPr/>
          </a:p>
        </p:txBody>
      </p:sp>
      <p:cxnSp>
        <p:nvCxnSpPr>
          <p:cNvPr id="115" name="Google Shape;115;p2"/>
          <p:cNvCxnSpPr>
            <a:stCxn id="104" idx="3"/>
            <a:endCxn id="114" idx="1"/>
          </p:cNvCxnSpPr>
          <p:nvPr/>
        </p:nvCxnSpPr>
        <p:spPr>
          <a:xfrm>
            <a:off x="8077200" y="5638800"/>
            <a:ext cx="381000" cy="0"/>
          </a:xfrm>
          <a:prstGeom prst="straightConnector1">
            <a:avLst/>
          </a:prstGeom>
          <a:noFill/>
          <a:ln w="50800" cap="flat" cmpd="sng">
            <a:solidFill>
              <a:schemeClr val="dk1"/>
            </a:solidFill>
            <a:prstDash val="solid"/>
            <a:round/>
            <a:headEnd type="none" w="med" len="med"/>
            <a:tailEnd type="triangle" w="med" len="med"/>
          </a:ln>
        </p:spPr>
      </p:cxnSp>
      <p:cxnSp>
        <p:nvCxnSpPr>
          <p:cNvPr id="116" name="Google Shape;116;p2"/>
          <p:cNvCxnSpPr/>
          <p:nvPr/>
        </p:nvCxnSpPr>
        <p:spPr>
          <a:xfrm>
            <a:off x="9144000" y="5638800"/>
            <a:ext cx="381000" cy="0"/>
          </a:xfrm>
          <a:prstGeom prst="straightConnector1">
            <a:avLst/>
          </a:prstGeom>
          <a:noFill/>
          <a:ln w="50800" cap="flat" cmpd="sng">
            <a:solidFill>
              <a:schemeClr val="dk1"/>
            </a:solidFill>
            <a:prstDash val="solid"/>
            <a:round/>
            <a:headEnd type="none" w="med" len="med"/>
            <a:tailEnd type="triangle" w="med" len="med"/>
          </a:ln>
        </p:spPr>
      </p:cxnSp>
      <p:pic>
        <p:nvPicPr>
          <p:cNvPr id="117" name="Google Shape;117;p2" descr="txp_fig"/>
          <p:cNvPicPr preferRelativeResize="0"/>
          <p:nvPr/>
        </p:nvPicPr>
        <p:blipFill rotWithShape="1">
          <a:blip r:embed="rId3">
            <a:alphaModFix/>
          </a:blip>
          <a:srcRect/>
          <a:stretch/>
        </p:blipFill>
        <p:spPr>
          <a:xfrm>
            <a:off x="2128838" y="3689350"/>
            <a:ext cx="7624762" cy="798513"/>
          </a:xfrm>
          <a:prstGeom prst="rect">
            <a:avLst/>
          </a:prstGeom>
          <a:noFill/>
          <a:ln>
            <a:noFill/>
          </a:ln>
        </p:spPr>
      </p:pic>
      <p:pic>
        <p:nvPicPr>
          <p:cNvPr id="118" name="Google Shape;118;p2" descr="Neuron.png"/>
          <p:cNvPicPr preferRelativeResize="0"/>
          <p:nvPr/>
        </p:nvPicPr>
        <p:blipFill rotWithShape="1">
          <a:blip r:embed="rId4">
            <a:alphaModFix/>
          </a:blip>
          <a:srcRect/>
          <a:stretch/>
        </p:blipFill>
        <p:spPr>
          <a:xfrm>
            <a:off x="6553200" y="1524000"/>
            <a:ext cx="4419600" cy="16610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6890-32A5-B849-9AA3-CB957229457B}"/>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136B96E8-942B-6143-9179-FE0E122E48B3}"/>
              </a:ext>
            </a:extLst>
          </p:cNvPr>
          <p:cNvSpPr>
            <a:spLocks noGrp="1"/>
          </p:cNvSpPr>
          <p:nvPr>
            <p:ph idx="1"/>
          </p:nvPr>
        </p:nvSpPr>
        <p:spPr/>
        <p:txBody>
          <a:bodyPr/>
          <a:lstStyle/>
          <a:p>
            <a:r>
              <a:rPr lang="en-US" b="1" dirty="0"/>
              <a:t> step function </a:t>
            </a:r>
          </a:p>
          <a:p>
            <a:r>
              <a:rPr lang="en-US" b="1" dirty="0"/>
              <a:t>Sigmoid</a:t>
            </a:r>
          </a:p>
          <a:p>
            <a:r>
              <a:rPr lang="en-US" b="1" dirty="0"/>
              <a:t> </a:t>
            </a:r>
            <a:r>
              <a:rPr lang="en-US" b="1" i="1" dirty="0" err="1"/>
              <a:t>TanH</a:t>
            </a:r>
            <a:endParaRPr lang="en-US" b="1" i="1" dirty="0"/>
          </a:p>
          <a:p>
            <a:r>
              <a:rPr lang="en-US" b="1" i="1" dirty="0"/>
              <a:t> </a:t>
            </a:r>
            <a:r>
              <a:rPr lang="en-US" b="1" i="1" dirty="0" err="1"/>
              <a:t>ReLU</a:t>
            </a:r>
            <a:endParaRPr lang="en-US" b="1" i="1" dirty="0"/>
          </a:p>
          <a:p>
            <a:r>
              <a:rPr lang="en-US" b="1" dirty="0"/>
              <a:t> and more</a:t>
            </a:r>
            <a:endParaRPr lang="en-US" dirty="0"/>
          </a:p>
        </p:txBody>
      </p:sp>
      <p:sp>
        <p:nvSpPr>
          <p:cNvPr id="4" name="Date Placeholder 3">
            <a:extLst>
              <a:ext uri="{FF2B5EF4-FFF2-40B4-BE49-F238E27FC236}">
                <a16:creationId xmlns:a16="http://schemas.microsoft.com/office/drawing/2014/main" id="{8DE4B038-9845-DA42-993E-DA6ECDDAC578}"/>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7E443768-4CD0-EF4A-9576-0A80F130781F}"/>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8B8576D0-F499-C948-9DDC-C8E855224AD2}"/>
              </a:ext>
            </a:extLst>
          </p:cNvPr>
          <p:cNvSpPr>
            <a:spLocks noGrp="1"/>
          </p:cNvSpPr>
          <p:nvPr>
            <p:ph type="sldNum" sz="quarter" idx="12"/>
          </p:nvPr>
        </p:nvSpPr>
        <p:spPr/>
        <p:txBody>
          <a:bodyPr/>
          <a:lstStyle/>
          <a:p>
            <a:pPr>
              <a:defRPr/>
            </a:pPr>
            <a:fld id="{5D7239ED-A247-3F49-9595-68E607AFDC4C}" type="slidenum">
              <a:rPr lang="en-US" smtClean="0"/>
              <a:pPr>
                <a:defRPr/>
              </a:pPr>
              <a:t>27</a:t>
            </a:fld>
            <a:endParaRPr lang="en-US" dirty="0"/>
          </a:p>
        </p:txBody>
      </p:sp>
      <p:pic>
        <p:nvPicPr>
          <p:cNvPr id="7" name="Picture 6">
            <a:extLst>
              <a:ext uri="{FF2B5EF4-FFF2-40B4-BE49-F238E27FC236}">
                <a16:creationId xmlns:a16="http://schemas.microsoft.com/office/drawing/2014/main" id="{5AE731EC-AC58-064E-8ED5-7F131FC5D428}"/>
              </a:ext>
            </a:extLst>
          </p:cNvPr>
          <p:cNvPicPr>
            <a:picLocks noChangeAspect="1"/>
          </p:cNvPicPr>
          <p:nvPr/>
        </p:nvPicPr>
        <p:blipFill>
          <a:blip r:embed="rId2"/>
          <a:stretch>
            <a:fillRect/>
          </a:stretch>
        </p:blipFill>
        <p:spPr>
          <a:xfrm>
            <a:off x="7183861" y="0"/>
            <a:ext cx="4693814" cy="3282462"/>
          </a:xfrm>
          <a:prstGeom prst="rect">
            <a:avLst/>
          </a:prstGeom>
        </p:spPr>
      </p:pic>
      <p:pic>
        <p:nvPicPr>
          <p:cNvPr id="8" name="Picture 7">
            <a:extLst>
              <a:ext uri="{FF2B5EF4-FFF2-40B4-BE49-F238E27FC236}">
                <a16:creationId xmlns:a16="http://schemas.microsoft.com/office/drawing/2014/main" id="{18CBAB29-A297-3B44-9FB7-48B1E42FE1FC}"/>
              </a:ext>
            </a:extLst>
          </p:cNvPr>
          <p:cNvPicPr>
            <a:picLocks noChangeAspect="1"/>
          </p:cNvPicPr>
          <p:nvPr/>
        </p:nvPicPr>
        <p:blipFill>
          <a:blip r:embed="rId3"/>
          <a:stretch>
            <a:fillRect/>
          </a:stretch>
        </p:blipFill>
        <p:spPr>
          <a:xfrm>
            <a:off x="2850252" y="1180872"/>
            <a:ext cx="3583305" cy="1381582"/>
          </a:xfrm>
          <a:prstGeom prst="rect">
            <a:avLst/>
          </a:prstGeom>
        </p:spPr>
      </p:pic>
      <p:pic>
        <p:nvPicPr>
          <p:cNvPr id="9" name="Picture 8">
            <a:extLst>
              <a:ext uri="{FF2B5EF4-FFF2-40B4-BE49-F238E27FC236}">
                <a16:creationId xmlns:a16="http://schemas.microsoft.com/office/drawing/2014/main" id="{6910920F-AEE2-9D47-BCD1-96DE5ADDA0C7}"/>
              </a:ext>
            </a:extLst>
          </p:cNvPr>
          <p:cNvPicPr>
            <a:picLocks noChangeAspect="1"/>
          </p:cNvPicPr>
          <p:nvPr/>
        </p:nvPicPr>
        <p:blipFill>
          <a:blip r:embed="rId4"/>
          <a:stretch>
            <a:fillRect/>
          </a:stretch>
        </p:blipFill>
        <p:spPr>
          <a:xfrm>
            <a:off x="2236455" y="3177658"/>
            <a:ext cx="5551820" cy="3680342"/>
          </a:xfrm>
          <a:prstGeom prst="rect">
            <a:avLst/>
          </a:prstGeom>
        </p:spPr>
      </p:pic>
    </p:spTree>
    <p:extLst>
      <p:ext uri="{BB962C8B-B14F-4D97-AF65-F5344CB8AC3E}">
        <p14:creationId xmlns:p14="http://schemas.microsoft.com/office/powerpoint/2010/main" val="2751634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DF9D-5816-8C4C-A287-2A63F161388B}"/>
              </a:ext>
            </a:extLst>
          </p:cNvPr>
          <p:cNvSpPr>
            <a:spLocks noGrp="1"/>
          </p:cNvSpPr>
          <p:nvPr>
            <p:ph type="title"/>
          </p:nvPr>
        </p:nvSpPr>
        <p:spPr/>
        <p:txBody>
          <a:bodyPr/>
          <a:lstStyle/>
          <a:p>
            <a:r>
              <a:rPr lang="en-US" b="1" dirty="0"/>
              <a:t>Sigmoid Activation function </a:t>
            </a:r>
          </a:p>
        </p:txBody>
      </p:sp>
      <p:sp>
        <p:nvSpPr>
          <p:cNvPr id="3" name="Content Placeholder 2">
            <a:extLst>
              <a:ext uri="{FF2B5EF4-FFF2-40B4-BE49-F238E27FC236}">
                <a16:creationId xmlns:a16="http://schemas.microsoft.com/office/drawing/2014/main" id="{28576E8F-66FA-9749-8C1B-7B118F83342A}"/>
              </a:ext>
            </a:extLst>
          </p:cNvPr>
          <p:cNvSpPr>
            <a:spLocks noGrp="1"/>
          </p:cNvSpPr>
          <p:nvPr>
            <p:ph idx="1"/>
          </p:nvPr>
        </p:nvSpPr>
        <p:spPr>
          <a:xfrm>
            <a:off x="314325" y="1743075"/>
            <a:ext cx="11715384" cy="4429125"/>
          </a:xfrm>
        </p:spPr>
        <p:txBody>
          <a:bodyPr/>
          <a:lstStyle/>
          <a:p>
            <a:r>
              <a:rPr lang="en-US" dirty="0"/>
              <a:t>Step Function (0 or 1)  while sigmoid function is ?!?</a:t>
            </a:r>
          </a:p>
          <a:p>
            <a:r>
              <a:rPr lang="en-US" dirty="0"/>
              <a:t>Draws a characteristic “S”-shaped curve, as an activation function to the neural network.</a:t>
            </a:r>
          </a:p>
          <a:p>
            <a:r>
              <a:rPr lang="en-US" dirty="0"/>
              <a:t>This function can map any value to a value from 0 to 1. It will assist us to normalize the weighted sum of the inputs.</a:t>
            </a:r>
          </a:p>
        </p:txBody>
      </p:sp>
      <p:sp>
        <p:nvSpPr>
          <p:cNvPr id="4" name="Date Placeholder 3">
            <a:extLst>
              <a:ext uri="{FF2B5EF4-FFF2-40B4-BE49-F238E27FC236}">
                <a16:creationId xmlns:a16="http://schemas.microsoft.com/office/drawing/2014/main" id="{A3C23ACD-8E7D-9940-A0B4-942E55EB0233}"/>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FBCD4D7E-CE4F-AE42-A983-D5ABBA60E1F5}"/>
              </a:ext>
            </a:extLst>
          </p:cNvPr>
          <p:cNvSpPr>
            <a:spLocks noGrp="1"/>
          </p:cNvSpPr>
          <p:nvPr>
            <p:ph type="sldNum" sz="quarter" idx="12"/>
          </p:nvPr>
        </p:nvSpPr>
        <p:spPr/>
        <p:txBody>
          <a:bodyPr/>
          <a:lstStyle/>
          <a:p>
            <a:pPr>
              <a:defRPr/>
            </a:pPr>
            <a:fld id="{5D7239ED-A247-3F49-9595-68E607AFDC4C}" type="slidenum">
              <a:rPr lang="en-US" smtClean="0"/>
              <a:pPr>
                <a:defRPr/>
              </a:pPr>
              <a:t>28</a:t>
            </a:fld>
            <a:endParaRPr lang="en-US" dirty="0"/>
          </a:p>
        </p:txBody>
      </p:sp>
      <p:pic>
        <p:nvPicPr>
          <p:cNvPr id="10" name="Picture 9">
            <a:extLst>
              <a:ext uri="{FF2B5EF4-FFF2-40B4-BE49-F238E27FC236}">
                <a16:creationId xmlns:a16="http://schemas.microsoft.com/office/drawing/2014/main" id="{C246375C-83DD-D940-866D-D1BA8AAC9CE1}"/>
              </a:ext>
            </a:extLst>
          </p:cNvPr>
          <p:cNvPicPr>
            <a:picLocks noChangeAspect="1"/>
          </p:cNvPicPr>
          <p:nvPr/>
        </p:nvPicPr>
        <p:blipFill>
          <a:blip r:embed="rId2"/>
          <a:stretch>
            <a:fillRect/>
          </a:stretch>
        </p:blipFill>
        <p:spPr>
          <a:xfrm>
            <a:off x="7415213" y="2988488"/>
            <a:ext cx="4082328" cy="3308990"/>
          </a:xfrm>
          <a:prstGeom prst="rect">
            <a:avLst/>
          </a:prstGeom>
        </p:spPr>
      </p:pic>
      <p:sp>
        <p:nvSpPr>
          <p:cNvPr id="11" name="Rectangle 10">
            <a:extLst>
              <a:ext uri="{FF2B5EF4-FFF2-40B4-BE49-F238E27FC236}">
                <a16:creationId xmlns:a16="http://schemas.microsoft.com/office/drawing/2014/main" id="{296A1C13-742C-9546-A68E-FB6CBCCA8F79}"/>
              </a:ext>
            </a:extLst>
          </p:cNvPr>
          <p:cNvSpPr/>
          <p:nvPr/>
        </p:nvSpPr>
        <p:spPr>
          <a:xfrm>
            <a:off x="314325" y="3381047"/>
            <a:ext cx="6096000" cy="64633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b="0" i="0" u="none" strike="noStrike" dirty="0">
                <a:effectLst/>
                <a:latin typeface="medium-content-serif-font"/>
              </a:rPr>
              <a:t>we want a learning algorithm that could improve our neural network by gradually changing the weights, not sudden jumps</a:t>
            </a:r>
            <a:endParaRPr lang="en-US" dirty="0"/>
          </a:p>
        </p:txBody>
      </p:sp>
      <p:pic>
        <p:nvPicPr>
          <p:cNvPr id="12" name="Picture 11">
            <a:extLst>
              <a:ext uri="{FF2B5EF4-FFF2-40B4-BE49-F238E27FC236}">
                <a16:creationId xmlns:a16="http://schemas.microsoft.com/office/drawing/2014/main" id="{3A3D2BFC-53D8-D849-9975-DAF3A577C86E}"/>
              </a:ext>
            </a:extLst>
          </p:cNvPr>
          <p:cNvPicPr>
            <a:picLocks noChangeAspect="1"/>
          </p:cNvPicPr>
          <p:nvPr/>
        </p:nvPicPr>
        <p:blipFill>
          <a:blip r:embed="rId3"/>
          <a:stretch>
            <a:fillRect/>
          </a:stretch>
        </p:blipFill>
        <p:spPr>
          <a:xfrm>
            <a:off x="2219508" y="4443046"/>
            <a:ext cx="4294512" cy="1006989"/>
          </a:xfrm>
          <a:prstGeom prst="rect">
            <a:avLst/>
          </a:prstGeom>
        </p:spPr>
      </p:pic>
      <p:sp>
        <p:nvSpPr>
          <p:cNvPr id="6" name="Footer Placeholder 5">
            <a:extLst>
              <a:ext uri="{FF2B5EF4-FFF2-40B4-BE49-F238E27FC236}">
                <a16:creationId xmlns:a16="http://schemas.microsoft.com/office/drawing/2014/main" id="{131E9983-FB97-2A4B-9709-C77254AF4E7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832697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F975-5CD9-0545-8EA1-3D8737B41B2A}"/>
              </a:ext>
            </a:extLst>
          </p:cNvPr>
          <p:cNvSpPr>
            <a:spLocks noGrp="1"/>
          </p:cNvSpPr>
          <p:nvPr>
            <p:ph type="title"/>
          </p:nvPr>
        </p:nvSpPr>
        <p:spPr/>
        <p:txBody>
          <a:bodyPr/>
          <a:lstStyle/>
          <a:p>
            <a:r>
              <a:rPr lang="en-US" dirty="0"/>
              <a:t>Sigmoid function</a:t>
            </a:r>
          </a:p>
        </p:txBody>
      </p:sp>
      <p:sp>
        <p:nvSpPr>
          <p:cNvPr id="3" name="Content Placeholder 2">
            <a:extLst>
              <a:ext uri="{FF2B5EF4-FFF2-40B4-BE49-F238E27FC236}">
                <a16:creationId xmlns:a16="http://schemas.microsoft.com/office/drawing/2014/main" id="{8C2B6E07-EAE3-9F44-8199-F71700D6502F}"/>
              </a:ext>
            </a:extLst>
          </p:cNvPr>
          <p:cNvSpPr>
            <a:spLocks noGrp="1"/>
          </p:cNvSpPr>
          <p:nvPr>
            <p:ph idx="1"/>
          </p:nvPr>
        </p:nvSpPr>
        <p:spPr>
          <a:xfrm>
            <a:off x="314325" y="1743075"/>
            <a:ext cx="11490813" cy="4429125"/>
          </a:xfrm>
        </p:spPr>
        <p:txBody>
          <a:bodyPr/>
          <a:lstStyle/>
          <a:p>
            <a:r>
              <a:rPr lang="en-US" dirty="0"/>
              <a:t>Sigmoid function produces similar results to step function in that the output is between 0 and 1. The curve crosses 0.5 at </a:t>
            </a:r>
            <a:r>
              <a:rPr lang="en-US" b="1" i="1" dirty="0"/>
              <a:t>z=0</a:t>
            </a:r>
            <a:r>
              <a:rPr lang="en-US" dirty="0"/>
              <a:t>, which we can set up rules for the activation function, such as: If the sigmoid neuron’s output is larger than or equal to 0.5, it outputs 1; if the output is smaller than 0.5, it outputs 0.</a:t>
            </a:r>
          </a:p>
          <a:p>
            <a:r>
              <a:rPr lang="en-US" dirty="0"/>
              <a:t>Sigmoid function is smooth and it has a very nice and simple derivative of </a:t>
            </a:r>
            <a:r>
              <a:rPr lang="el-GR" b="1" i="1" dirty="0"/>
              <a:t>σ(</a:t>
            </a:r>
            <a:r>
              <a:rPr lang="en-US" b="1" i="1" dirty="0"/>
              <a:t>z) * (1-</a:t>
            </a:r>
            <a:r>
              <a:rPr lang="el-GR" b="1" i="1" dirty="0"/>
              <a:t>σ(</a:t>
            </a:r>
            <a:r>
              <a:rPr lang="en-US" b="1" i="1" dirty="0"/>
              <a:t>z)),</a:t>
            </a:r>
            <a:r>
              <a:rPr lang="en-US" i="1" dirty="0"/>
              <a:t> </a:t>
            </a:r>
            <a:r>
              <a:rPr lang="en-US" dirty="0"/>
              <a:t>which is differentiable everywhere on the curve. You don’t have to know how to derive it. No stress here.</a:t>
            </a:r>
          </a:p>
          <a:p>
            <a:r>
              <a:rPr lang="en-US" dirty="0"/>
              <a:t>If </a:t>
            </a:r>
            <a:r>
              <a:rPr lang="en-US" b="1" i="1" dirty="0"/>
              <a:t>z</a:t>
            </a:r>
            <a:r>
              <a:rPr lang="en-US" dirty="0"/>
              <a:t> is very negative, then the output is approximately 0; if </a:t>
            </a:r>
            <a:r>
              <a:rPr lang="en-US" b="1" i="1" dirty="0"/>
              <a:t>z</a:t>
            </a:r>
            <a:r>
              <a:rPr lang="en-US" dirty="0"/>
              <a:t> is very positive, the output is approximately 1; but around </a:t>
            </a:r>
            <a:r>
              <a:rPr lang="en-US" b="1" i="1" dirty="0"/>
              <a:t>z=0 </a:t>
            </a:r>
            <a:r>
              <a:rPr lang="en-US" dirty="0"/>
              <a:t>where </a:t>
            </a:r>
            <a:r>
              <a:rPr lang="en-US" b="1" i="1" dirty="0"/>
              <a:t>z</a:t>
            </a:r>
            <a:r>
              <a:rPr lang="en-US" dirty="0"/>
              <a:t> is neither too large or too small, we have relatively more deviation as </a:t>
            </a:r>
            <a:r>
              <a:rPr lang="en-US" b="1" i="1" dirty="0"/>
              <a:t>z</a:t>
            </a:r>
            <a:r>
              <a:rPr lang="en-US" dirty="0"/>
              <a:t> changes.</a:t>
            </a:r>
          </a:p>
          <a:p>
            <a:r>
              <a:rPr lang="en-US" dirty="0"/>
              <a:t>This non-linear activation function, when used by each neuron in a multi-layer neural network, produces a new “</a:t>
            </a:r>
            <a:r>
              <a:rPr lang="en-US" dirty="0">
                <a:hlinkClick r:id="rId2"/>
              </a:rPr>
              <a:t>representation</a:t>
            </a:r>
            <a:r>
              <a:rPr lang="en-US" dirty="0"/>
              <a:t>” of the original data</a:t>
            </a:r>
          </a:p>
          <a:p>
            <a:endParaRPr lang="en-US" dirty="0"/>
          </a:p>
        </p:txBody>
      </p:sp>
      <p:sp>
        <p:nvSpPr>
          <p:cNvPr id="4" name="Date Placeholder 3">
            <a:extLst>
              <a:ext uri="{FF2B5EF4-FFF2-40B4-BE49-F238E27FC236}">
                <a16:creationId xmlns:a16="http://schemas.microsoft.com/office/drawing/2014/main" id="{CE6A83F6-9767-214C-9A71-A74241C9DBB5}"/>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6A474C90-906D-C942-8F17-5CE0DF5766B3}"/>
              </a:ext>
            </a:extLst>
          </p:cNvPr>
          <p:cNvSpPr>
            <a:spLocks noGrp="1"/>
          </p:cNvSpPr>
          <p:nvPr>
            <p:ph type="sldNum" sz="quarter" idx="12"/>
          </p:nvPr>
        </p:nvSpPr>
        <p:spPr/>
        <p:txBody>
          <a:bodyPr/>
          <a:lstStyle/>
          <a:p>
            <a:pPr>
              <a:defRPr/>
            </a:pPr>
            <a:fld id="{5D7239ED-A247-3F49-9595-68E607AFDC4C}" type="slidenum">
              <a:rPr lang="en-US" smtClean="0"/>
              <a:pPr>
                <a:defRPr/>
              </a:pPr>
              <a:t>29</a:t>
            </a:fld>
            <a:endParaRPr lang="en-US" dirty="0"/>
          </a:p>
        </p:txBody>
      </p:sp>
      <p:sp>
        <p:nvSpPr>
          <p:cNvPr id="6" name="Footer Placeholder 5">
            <a:extLst>
              <a:ext uri="{FF2B5EF4-FFF2-40B4-BE49-F238E27FC236}">
                <a16:creationId xmlns:a16="http://schemas.microsoft.com/office/drawing/2014/main" id="{A95ADF67-4D79-EC40-8171-941940E45884}"/>
              </a:ext>
            </a:extLst>
          </p:cNvPr>
          <p:cNvSpPr>
            <a:spLocks noGrp="1"/>
          </p:cNvSpPr>
          <p:nvPr>
            <p:ph type="ftr" sz="quarter" idx="11"/>
          </p:nvPr>
        </p:nvSpPr>
        <p:spPr/>
        <p:txBody>
          <a:bodyPr/>
          <a:lstStyle/>
          <a:p>
            <a:pPr>
              <a:defRPr/>
            </a:pPr>
            <a:r>
              <a:rPr lang="en-US" dirty="0"/>
              <a:t>Dr. Malak Abdullah</a:t>
            </a:r>
          </a:p>
        </p:txBody>
      </p:sp>
    </p:spTree>
    <p:extLst>
      <p:ext uri="{BB962C8B-B14F-4D97-AF65-F5344CB8AC3E}">
        <p14:creationId xmlns:p14="http://schemas.microsoft.com/office/powerpoint/2010/main" val="2307700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9C78E-06C4-7F4E-A8AA-FCA81C60E381}"/>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9854BD8-95C1-8443-8798-C53D91FBEC7F}"/>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8FE8BFE1-DECA-4E40-8C78-74538582881B}"/>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47F9FB5-317B-EC4D-94CF-CAD2C1B797AB}"/>
              </a:ext>
            </a:extLst>
          </p:cNvPr>
          <p:cNvSpPr>
            <a:spLocks noGrp="1"/>
          </p:cNvSpPr>
          <p:nvPr>
            <p:ph type="sldNum" sz="quarter" idx="12"/>
          </p:nvPr>
        </p:nvSpPr>
        <p:spPr/>
        <p:txBody>
          <a:bodyPr/>
          <a:lstStyle/>
          <a:p>
            <a:pPr>
              <a:defRPr/>
            </a:pPr>
            <a:fld id="{5D7239ED-A247-3F49-9595-68E607AFDC4C}" type="slidenum">
              <a:rPr lang="en-US" smtClean="0"/>
              <a:pPr>
                <a:defRPr/>
              </a:pPr>
              <a:t>3</a:t>
            </a:fld>
            <a:endParaRPr lang="en-US" dirty="0"/>
          </a:p>
        </p:txBody>
      </p:sp>
      <p:pic>
        <p:nvPicPr>
          <p:cNvPr id="11" name="Content Placeholder 10">
            <a:extLst>
              <a:ext uri="{FF2B5EF4-FFF2-40B4-BE49-F238E27FC236}">
                <a16:creationId xmlns:a16="http://schemas.microsoft.com/office/drawing/2014/main" id="{E41D7E96-D851-B940-882A-4E5EEA31A43D}"/>
              </a:ext>
            </a:extLst>
          </p:cNvPr>
          <p:cNvPicPr>
            <a:picLocks noGrp="1" noChangeAspect="1"/>
          </p:cNvPicPr>
          <p:nvPr>
            <p:ph idx="1"/>
          </p:nvPr>
        </p:nvPicPr>
        <p:blipFill>
          <a:blip r:embed="rId2"/>
          <a:stretch>
            <a:fillRect/>
          </a:stretch>
        </p:blipFill>
        <p:spPr>
          <a:xfrm>
            <a:off x="327453" y="316521"/>
            <a:ext cx="11564632" cy="5782316"/>
          </a:xfrm>
        </p:spPr>
      </p:pic>
    </p:spTree>
    <p:extLst>
      <p:ext uri="{BB962C8B-B14F-4D97-AF65-F5344CB8AC3E}">
        <p14:creationId xmlns:p14="http://schemas.microsoft.com/office/powerpoint/2010/main" val="1231032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C7D3-7C4E-2546-9382-8B632AC552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B895AB-8166-FA45-973C-52FDD561349C}"/>
              </a:ext>
            </a:extLst>
          </p:cNvPr>
          <p:cNvSpPr>
            <a:spLocks noGrp="1"/>
          </p:cNvSpPr>
          <p:nvPr>
            <p:ph idx="1"/>
          </p:nvPr>
        </p:nvSpPr>
        <p:spPr/>
        <p:txBody>
          <a:bodyPr/>
          <a:lstStyle/>
          <a:p>
            <a:r>
              <a:rPr lang="en-US" dirty="0"/>
              <a:t>You and I have no clue what’s going on in the neural network until after the network is trained.</a:t>
            </a:r>
          </a:p>
          <a:p>
            <a:r>
              <a:rPr lang="en-US" dirty="0"/>
              <a:t> A trained neural network has weights which are optimized at certain values that make the best prediction or classification on our problem. </a:t>
            </a:r>
            <a:r>
              <a:rPr lang="en-US" dirty="0">
                <a:solidFill>
                  <a:srgbClr val="FF0000"/>
                </a:solidFill>
              </a:rPr>
              <a:t>It’s a black box.</a:t>
            </a:r>
          </a:p>
          <a:p>
            <a:endParaRPr lang="en-US" dirty="0"/>
          </a:p>
        </p:txBody>
      </p:sp>
      <p:sp>
        <p:nvSpPr>
          <p:cNvPr id="4" name="Date Placeholder 3">
            <a:extLst>
              <a:ext uri="{FF2B5EF4-FFF2-40B4-BE49-F238E27FC236}">
                <a16:creationId xmlns:a16="http://schemas.microsoft.com/office/drawing/2014/main" id="{D0395CDC-FF61-AC4A-AB37-18F6CB814404}"/>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DCD077DF-7BF5-9B4D-A68A-BBB2F1D5EB90}"/>
              </a:ext>
            </a:extLst>
          </p:cNvPr>
          <p:cNvSpPr>
            <a:spLocks noGrp="1"/>
          </p:cNvSpPr>
          <p:nvPr>
            <p:ph type="sldNum" sz="quarter" idx="12"/>
          </p:nvPr>
        </p:nvSpPr>
        <p:spPr/>
        <p:txBody>
          <a:bodyPr/>
          <a:lstStyle/>
          <a:p>
            <a:pPr>
              <a:defRPr/>
            </a:pPr>
            <a:fld id="{5D7239ED-A247-3F49-9595-68E607AFDC4C}" type="slidenum">
              <a:rPr lang="en-US" smtClean="0"/>
              <a:pPr>
                <a:defRPr/>
              </a:pPr>
              <a:t>30</a:t>
            </a:fld>
            <a:endParaRPr lang="en-US" dirty="0"/>
          </a:p>
        </p:txBody>
      </p:sp>
      <p:pic>
        <p:nvPicPr>
          <p:cNvPr id="7" name="Picture 6">
            <a:extLst>
              <a:ext uri="{FF2B5EF4-FFF2-40B4-BE49-F238E27FC236}">
                <a16:creationId xmlns:a16="http://schemas.microsoft.com/office/drawing/2014/main" id="{D4C89425-12A4-534B-8167-B674B72D856D}"/>
              </a:ext>
            </a:extLst>
          </p:cNvPr>
          <p:cNvPicPr>
            <a:picLocks noChangeAspect="1"/>
          </p:cNvPicPr>
          <p:nvPr/>
        </p:nvPicPr>
        <p:blipFill>
          <a:blip r:embed="rId2"/>
          <a:stretch>
            <a:fillRect/>
          </a:stretch>
        </p:blipFill>
        <p:spPr>
          <a:xfrm>
            <a:off x="2493089" y="666441"/>
            <a:ext cx="3931158" cy="832056"/>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321DDD4A-D27E-1A40-91C8-8C19DB3E869A}"/>
              </a:ext>
            </a:extLst>
          </p:cNvPr>
          <p:cNvPicPr>
            <a:picLocks noChangeAspect="1"/>
          </p:cNvPicPr>
          <p:nvPr/>
        </p:nvPicPr>
        <p:blipFill>
          <a:blip r:embed="rId3"/>
          <a:stretch>
            <a:fillRect/>
          </a:stretch>
        </p:blipFill>
        <p:spPr>
          <a:xfrm>
            <a:off x="490538" y="2906307"/>
            <a:ext cx="7679101" cy="3951693"/>
          </a:xfrm>
          <a:prstGeom prst="rect">
            <a:avLst/>
          </a:prstGeom>
        </p:spPr>
      </p:pic>
      <p:sp>
        <p:nvSpPr>
          <p:cNvPr id="6" name="Footer Placeholder 5">
            <a:extLst>
              <a:ext uri="{FF2B5EF4-FFF2-40B4-BE49-F238E27FC236}">
                <a16:creationId xmlns:a16="http://schemas.microsoft.com/office/drawing/2014/main" id="{03655F6A-3EBF-B940-9791-64AC4EAFBBE2}"/>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235341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10DC-C2DB-784B-B451-457DC0F193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0EADA-EC49-7A4C-BA5A-968D69FB48D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E622DD1-47B5-604F-9E95-FE5D32656E70}"/>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1E1B1C44-77C0-6245-BBEE-A1AF9357C465}"/>
              </a:ext>
            </a:extLst>
          </p:cNvPr>
          <p:cNvSpPr>
            <a:spLocks noGrp="1"/>
          </p:cNvSpPr>
          <p:nvPr>
            <p:ph type="sldNum" sz="quarter" idx="12"/>
          </p:nvPr>
        </p:nvSpPr>
        <p:spPr/>
        <p:txBody>
          <a:bodyPr/>
          <a:lstStyle/>
          <a:p>
            <a:pPr>
              <a:defRPr/>
            </a:pPr>
            <a:fld id="{5D7239ED-A247-3F49-9595-68E607AFDC4C}" type="slidenum">
              <a:rPr lang="en-US" smtClean="0"/>
              <a:pPr>
                <a:defRPr/>
              </a:pPr>
              <a:t>31</a:t>
            </a:fld>
            <a:endParaRPr lang="en-US" dirty="0"/>
          </a:p>
        </p:txBody>
      </p:sp>
      <p:pic>
        <p:nvPicPr>
          <p:cNvPr id="6" name="Picture 5">
            <a:extLst>
              <a:ext uri="{FF2B5EF4-FFF2-40B4-BE49-F238E27FC236}">
                <a16:creationId xmlns:a16="http://schemas.microsoft.com/office/drawing/2014/main" id="{3BCE1FFE-9250-D94F-8506-4F82F44ADA14}"/>
              </a:ext>
            </a:extLst>
          </p:cNvPr>
          <p:cNvPicPr>
            <a:picLocks noChangeAspect="1"/>
          </p:cNvPicPr>
          <p:nvPr/>
        </p:nvPicPr>
        <p:blipFill>
          <a:blip r:embed="rId2"/>
          <a:stretch>
            <a:fillRect/>
          </a:stretch>
        </p:blipFill>
        <p:spPr>
          <a:xfrm>
            <a:off x="543951" y="147029"/>
            <a:ext cx="10594685" cy="5378840"/>
          </a:xfrm>
          <a:prstGeom prst="rect">
            <a:avLst/>
          </a:prstGeom>
        </p:spPr>
      </p:pic>
      <p:sp>
        <p:nvSpPr>
          <p:cNvPr id="7" name="Rectangle 6">
            <a:extLst>
              <a:ext uri="{FF2B5EF4-FFF2-40B4-BE49-F238E27FC236}">
                <a16:creationId xmlns:a16="http://schemas.microsoft.com/office/drawing/2014/main" id="{FD209652-2F7B-F94A-8F30-2F4347DB3C73}"/>
              </a:ext>
            </a:extLst>
          </p:cNvPr>
          <p:cNvSpPr/>
          <p:nvPr/>
        </p:nvSpPr>
        <p:spPr>
          <a:xfrm>
            <a:off x="543951" y="5934670"/>
            <a:ext cx="10693962" cy="646331"/>
          </a:xfrm>
          <a:prstGeom prst="rect">
            <a:avLst/>
          </a:prstGeom>
        </p:spPr>
        <p:txBody>
          <a:bodyPr wrap="square">
            <a:spAutoFit/>
          </a:bodyPr>
          <a:lstStyle/>
          <a:p>
            <a:r>
              <a:rPr lang="en-US" dirty="0"/>
              <a:t>https://</a:t>
            </a:r>
            <a:r>
              <a:rPr lang="en-US" dirty="0" err="1"/>
              <a:t>towardsdatascience.com</a:t>
            </a:r>
            <a:r>
              <a:rPr lang="en-US" dirty="0"/>
              <a:t>/multi-layer-neural-networks-with-sigmoid-function-deep-learning-for-rookies-2-bf464f09eb7f</a:t>
            </a:r>
          </a:p>
        </p:txBody>
      </p:sp>
      <p:sp>
        <p:nvSpPr>
          <p:cNvPr id="8" name="Footer Placeholder 7">
            <a:extLst>
              <a:ext uri="{FF2B5EF4-FFF2-40B4-BE49-F238E27FC236}">
                <a16:creationId xmlns:a16="http://schemas.microsoft.com/office/drawing/2014/main" id="{778E3DBA-C146-CE49-88E3-8DC2ABBC1C6A}"/>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180580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36F0-A29B-6140-8B59-C2DF0AAB8BBE}"/>
              </a:ext>
            </a:extLst>
          </p:cNvPr>
          <p:cNvSpPr>
            <a:spLocks noGrp="1"/>
          </p:cNvSpPr>
          <p:nvPr>
            <p:ph type="title"/>
          </p:nvPr>
        </p:nvSpPr>
        <p:spPr/>
        <p:txBody>
          <a:bodyPr/>
          <a:lstStyle/>
          <a:p>
            <a:r>
              <a:rPr lang="en-US" dirty="0"/>
              <a:t>To sum up</a:t>
            </a:r>
          </a:p>
        </p:txBody>
      </p:sp>
      <p:pic>
        <p:nvPicPr>
          <p:cNvPr id="6" name="Content Placeholder 5">
            <a:extLst>
              <a:ext uri="{FF2B5EF4-FFF2-40B4-BE49-F238E27FC236}">
                <a16:creationId xmlns:a16="http://schemas.microsoft.com/office/drawing/2014/main" id="{355C842E-D4B5-5449-BA28-12CD087D1389}"/>
              </a:ext>
            </a:extLst>
          </p:cNvPr>
          <p:cNvPicPr>
            <a:picLocks noGrp="1" noChangeAspect="1"/>
          </p:cNvPicPr>
          <p:nvPr>
            <p:ph idx="1"/>
          </p:nvPr>
        </p:nvPicPr>
        <p:blipFill>
          <a:blip r:embed="rId2"/>
          <a:stretch>
            <a:fillRect/>
          </a:stretch>
        </p:blipFill>
        <p:spPr>
          <a:xfrm>
            <a:off x="182400" y="1571625"/>
            <a:ext cx="9242954" cy="4647152"/>
          </a:xfrm>
          <a:prstGeom prst="rect">
            <a:avLst/>
          </a:prstGeom>
        </p:spPr>
      </p:pic>
      <p:sp>
        <p:nvSpPr>
          <p:cNvPr id="4" name="Date Placeholder 3">
            <a:extLst>
              <a:ext uri="{FF2B5EF4-FFF2-40B4-BE49-F238E27FC236}">
                <a16:creationId xmlns:a16="http://schemas.microsoft.com/office/drawing/2014/main" id="{637F3874-08D4-9A4D-A868-FB0FFC7E1139}"/>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FE993780-3D84-454F-B2FC-DA31C2C5BAE5}"/>
              </a:ext>
            </a:extLst>
          </p:cNvPr>
          <p:cNvSpPr>
            <a:spLocks noGrp="1"/>
          </p:cNvSpPr>
          <p:nvPr>
            <p:ph type="sldNum" sz="quarter" idx="12"/>
          </p:nvPr>
        </p:nvSpPr>
        <p:spPr/>
        <p:txBody>
          <a:bodyPr/>
          <a:lstStyle/>
          <a:p>
            <a:pPr>
              <a:defRPr/>
            </a:pPr>
            <a:fld id="{5D7239ED-A247-3F49-9595-68E607AFDC4C}" type="slidenum">
              <a:rPr lang="en-US" smtClean="0"/>
              <a:pPr>
                <a:defRPr/>
              </a:pPr>
              <a:t>32</a:t>
            </a:fld>
            <a:endParaRPr lang="en-US" dirty="0"/>
          </a:p>
        </p:txBody>
      </p:sp>
      <p:pic>
        <p:nvPicPr>
          <p:cNvPr id="7" name="Picture 6">
            <a:extLst>
              <a:ext uri="{FF2B5EF4-FFF2-40B4-BE49-F238E27FC236}">
                <a16:creationId xmlns:a16="http://schemas.microsoft.com/office/drawing/2014/main" id="{7A8C8860-7053-B241-B7C1-A2D3F07B3598}"/>
              </a:ext>
            </a:extLst>
          </p:cNvPr>
          <p:cNvPicPr>
            <a:picLocks noChangeAspect="1"/>
          </p:cNvPicPr>
          <p:nvPr/>
        </p:nvPicPr>
        <p:blipFill>
          <a:blip r:embed="rId3"/>
          <a:stretch>
            <a:fillRect/>
          </a:stretch>
        </p:blipFill>
        <p:spPr>
          <a:xfrm>
            <a:off x="6471889" y="0"/>
            <a:ext cx="5720111" cy="3236590"/>
          </a:xfrm>
          <a:prstGeom prst="rect">
            <a:avLst/>
          </a:prstGeom>
        </p:spPr>
        <p:style>
          <a:lnRef idx="2">
            <a:schemeClr val="dk1"/>
          </a:lnRef>
          <a:fillRef idx="1">
            <a:schemeClr val="lt1"/>
          </a:fillRef>
          <a:effectRef idx="0">
            <a:schemeClr val="dk1"/>
          </a:effectRef>
          <a:fontRef idx="minor">
            <a:schemeClr val="dk1"/>
          </a:fontRef>
        </p:style>
      </p:pic>
      <p:sp>
        <p:nvSpPr>
          <p:cNvPr id="3" name="Footer Placeholder 2">
            <a:extLst>
              <a:ext uri="{FF2B5EF4-FFF2-40B4-BE49-F238E27FC236}">
                <a16:creationId xmlns:a16="http://schemas.microsoft.com/office/drawing/2014/main" id="{497D20CE-2874-5342-B72F-87D7849DA18B}"/>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694599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3CEE-BBA4-9F49-8372-88F819BE17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9951DF-7D3B-694A-B4CA-A02446FB75C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366C819-2DC4-3547-9207-DECCB56339AB}"/>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3A12C4DF-80FE-5349-93DB-5563167F3F27}"/>
              </a:ext>
            </a:extLst>
          </p:cNvPr>
          <p:cNvSpPr>
            <a:spLocks noGrp="1"/>
          </p:cNvSpPr>
          <p:nvPr>
            <p:ph type="sldNum" sz="quarter" idx="12"/>
          </p:nvPr>
        </p:nvSpPr>
        <p:spPr/>
        <p:txBody>
          <a:bodyPr/>
          <a:lstStyle/>
          <a:p>
            <a:pPr>
              <a:defRPr/>
            </a:pPr>
            <a:fld id="{5D7239ED-A247-3F49-9595-68E607AFDC4C}" type="slidenum">
              <a:rPr lang="en-US" smtClean="0"/>
              <a:pPr>
                <a:defRPr/>
              </a:pPr>
              <a:t>33</a:t>
            </a:fld>
            <a:endParaRPr lang="en-US" dirty="0"/>
          </a:p>
        </p:txBody>
      </p:sp>
      <p:pic>
        <p:nvPicPr>
          <p:cNvPr id="6" name="Picture 5">
            <a:extLst>
              <a:ext uri="{FF2B5EF4-FFF2-40B4-BE49-F238E27FC236}">
                <a16:creationId xmlns:a16="http://schemas.microsoft.com/office/drawing/2014/main" id="{C07B83D0-327D-344F-8535-D89B9F091CE0}"/>
              </a:ext>
            </a:extLst>
          </p:cNvPr>
          <p:cNvPicPr>
            <a:picLocks noChangeAspect="1"/>
          </p:cNvPicPr>
          <p:nvPr/>
        </p:nvPicPr>
        <p:blipFill>
          <a:blip r:embed="rId2"/>
          <a:stretch>
            <a:fillRect/>
          </a:stretch>
        </p:blipFill>
        <p:spPr>
          <a:xfrm>
            <a:off x="314325" y="285139"/>
            <a:ext cx="10658108" cy="5679355"/>
          </a:xfrm>
          <a:prstGeom prst="rect">
            <a:avLst/>
          </a:prstGeom>
        </p:spPr>
      </p:pic>
      <p:sp>
        <p:nvSpPr>
          <p:cNvPr id="7" name="Footer Placeholder 6">
            <a:extLst>
              <a:ext uri="{FF2B5EF4-FFF2-40B4-BE49-F238E27FC236}">
                <a16:creationId xmlns:a16="http://schemas.microsoft.com/office/drawing/2014/main" id="{F11E8C66-44CA-7943-B8A2-3A892D78DAD2}"/>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877845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8B73-A613-774B-9A93-8A947CD63457}"/>
              </a:ext>
            </a:extLst>
          </p:cNvPr>
          <p:cNvSpPr>
            <a:spLocks noGrp="1"/>
          </p:cNvSpPr>
          <p:nvPr>
            <p:ph type="title"/>
          </p:nvPr>
        </p:nvSpPr>
        <p:spPr/>
        <p:txBody>
          <a:bodyPr/>
          <a:lstStyle/>
          <a:p>
            <a:r>
              <a:rPr lang="en-US" dirty="0"/>
              <a:t>Building NN from Scratch</a:t>
            </a:r>
          </a:p>
        </p:txBody>
      </p:sp>
      <p:sp>
        <p:nvSpPr>
          <p:cNvPr id="3" name="Content Placeholder 2">
            <a:extLst>
              <a:ext uri="{FF2B5EF4-FFF2-40B4-BE49-F238E27FC236}">
                <a16:creationId xmlns:a16="http://schemas.microsoft.com/office/drawing/2014/main" id="{2B7FC5EF-488A-5844-9A90-7335C4533DE3}"/>
              </a:ext>
            </a:extLst>
          </p:cNvPr>
          <p:cNvSpPr>
            <a:spLocks noGrp="1"/>
          </p:cNvSpPr>
          <p:nvPr>
            <p:ph idx="1"/>
          </p:nvPr>
        </p:nvSpPr>
        <p:spPr>
          <a:xfrm>
            <a:off x="314325" y="1743075"/>
            <a:ext cx="5608320" cy="4429125"/>
          </a:xfrm>
        </p:spPr>
        <p:txBody>
          <a:bodyPr/>
          <a:lstStyle/>
          <a:p>
            <a:r>
              <a:rPr lang="en-US" dirty="0"/>
              <a:t>The neural network will model a single hidden layer with two inputs and one output.</a:t>
            </a:r>
          </a:p>
          <a:p>
            <a:endParaRPr lang="en-US" dirty="0"/>
          </a:p>
          <a:p>
            <a:r>
              <a:rPr lang="en-US" dirty="0"/>
              <a:t>In the network, we will be predicting the score of our exam based on the inputs of how many hours we studied and how many hours we slept the day before. Our test score is the output. </a:t>
            </a:r>
          </a:p>
        </p:txBody>
      </p:sp>
      <p:sp>
        <p:nvSpPr>
          <p:cNvPr id="4" name="Date Placeholder 3">
            <a:extLst>
              <a:ext uri="{FF2B5EF4-FFF2-40B4-BE49-F238E27FC236}">
                <a16:creationId xmlns:a16="http://schemas.microsoft.com/office/drawing/2014/main" id="{A3A8A9B4-DB82-AB4E-95DD-FF66B592FD40}"/>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D6264FA4-03E3-0B40-88B2-6D2862F2B0A0}"/>
              </a:ext>
            </a:extLst>
          </p:cNvPr>
          <p:cNvSpPr>
            <a:spLocks noGrp="1"/>
          </p:cNvSpPr>
          <p:nvPr>
            <p:ph type="sldNum" sz="quarter" idx="12"/>
          </p:nvPr>
        </p:nvSpPr>
        <p:spPr/>
        <p:txBody>
          <a:bodyPr/>
          <a:lstStyle/>
          <a:p>
            <a:pPr>
              <a:defRPr/>
            </a:pPr>
            <a:fld id="{5D7239ED-A247-3F49-9595-68E607AFDC4C}" type="slidenum">
              <a:rPr lang="en-US" smtClean="0"/>
              <a:pPr>
                <a:defRPr/>
              </a:pPr>
              <a:t>34</a:t>
            </a:fld>
            <a:endParaRPr lang="en-US" dirty="0"/>
          </a:p>
        </p:txBody>
      </p:sp>
      <p:pic>
        <p:nvPicPr>
          <p:cNvPr id="9" name="Picture 8">
            <a:extLst>
              <a:ext uri="{FF2B5EF4-FFF2-40B4-BE49-F238E27FC236}">
                <a16:creationId xmlns:a16="http://schemas.microsoft.com/office/drawing/2014/main" id="{9813AD94-025F-C243-8CA0-2E39C7446BD9}"/>
              </a:ext>
            </a:extLst>
          </p:cNvPr>
          <p:cNvPicPr>
            <a:picLocks noChangeAspect="1"/>
          </p:cNvPicPr>
          <p:nvPr/>
        </p:nvPicPr>
        <p:blipFill>
          <a:blip r:embed="rId2"/>
          <a:stretch>
            <a:fillRect/>
          </a:stretch>
        </p:blipFill>
        <p:spPr>
          <a:xfrm>
            <a:off x="6583680" y="3282826"/>
            <a:ext cx="5608320" cy="3565061"/>
          </a:xfrm>
          <a:prstGeom prst="rect">
            <a:avLst/>
          </a:prstGeom>
        </p:spPr>
      </p:pic>
      <p:pic>
        <p:nvPicPr>
          <p:cNvPr id="10" name="Picture 9">
            <a:extLst>
              <a:ext uri="{FF2B5EF4-FFF2-40B4-BE49-F238E27FC236}">
                <a16:creationId xmlns:a16="http://schemas.microsoft.com/office/drawing/2014/main" id="{0F3A3490-C3F7-1044-8A68-480F4B3202A2}"/>
              </a:ext>
            </a:extLst>
          </p:cNvPr>
          <p:cNvPicPr>
            <a:picLocks noChangeAspect="1"/>
          </p:cNvPicPr>
          <p:nvPr/>
        </p:nvPicPr>
        <p:blipFill>
          <a:blip r:embed="rId3"/>
          <a:stretch>
            <a:fillRect/>
          </a:stretch>
        </p:blipFill>
        <p:spPr>
          <a:xfrm>
            <a:off x="8385927" y="73526"/>
            <a:ext cx="3244892" cy="3339098"/>
          </a:xfrm>
          <a:prstGeom prst="rect">
            <a:avLst/>
          </a:prstGeom>
        </p:spPr>
      </p:pic>
      <p:sp>
        <p:nvSpPr>
          <p:cNvPr id="6" name="Footer Placeholder 5">
            <a:extLst>
              <a:ext uri="{FF2B5EF4-FFF2-40B4-BE49-F238E27FC236}">
                <a16:creationId xmlns:a16="http://schemas.microsoft.com/office/drawing/2014/main" id="{30D1A646-D908-0C47-999A-0E1D5DC29C2C}"/>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733325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704D-287C-2E49-ACD0-A266E4370C9E}"/>
              </a:ext>
            </a:extLst>
          </p:cNvPr>
          <p:cNvSpPr>
            <a:spLocks noGrp="1"/>
          </p:cNvSpPr>
          <p:nvPr>
            <p:ph type="title"/>
          </p:nvPr>
        </p:nvSpPr>
        <p:spPr/>
        <p:txBody>
          <a:bodyPr/>
          <a:lstStyle/>
          <a:p>
            <a:r>
              <a:rPr lang="en-US" dirty="0"/>
              <a:t>normalizing</a:t>
            </a:r>
          </a:p>
        </p:txBody>
      </p:sp>
      <p:sp>
        <p:nvSpPr>
          <p:cNvPr id="3" name="Content Placeholder 2">
            <a:extLst>
              <a:ext uri="{FF2B5EF4-FFF2-40B4-BE49-F238E27FC236}">
                <a16:creationId xmlns:a16="http://schemas.microsoft.com/office/drawing/2014/main" id="{B56EEC3F-DFBC-1140-B6F6-C63280B4AF49}"/>
              </a:ext>
            </a:extLst>
          </p:cNvPr>
          <p:cNvSpPr>
            <a:spLocks noGrp="1"/>
          </p:cNvSpPr>
          <p:nvPr>
            <p:ph idx="1"/>
          </p:nvPr>
        </p:nvSpPr>
        <p:spPr>
          <a:xfrm>
            <a:off x="314325" y="1743075"/>
            <a:ext cx="4524961" cy="4429125"/>
          </a:xfrm>
        </p:spPr>
        <p:txBody>
          <a:bodyPr/>
          <a:lstStyle/>
          <a:p>
            <a:r>
              <a:rPr lang="en-US" dirty="0"/>
              <a:t>We want all the input and output to have values between 0 and 1</a:t>
            </a:r>
          </a:p>
          <a:p>
            <a:r>
              <a:rPr lang="en-US" dirty="0"/>
              <a:t>scale our data by dividing by the maximum value for each variable.</a:t>
            </a:r>
          </a:p>
        </p:txBody>
      </p:sp>
      <p:sp>
        <p:nvSpPr>
          <p:cNvPr id="4" name="Date Placeholder 3">
            <a:extLst>
              <a:ext uri="{FF2B5EF4-FFF2-40B4-BE49-F238E27FC236}">
                <a16:creationId xmlns:a16="http://schemas.microsoft.com/office/drawing/2014/main" id="{805122E5-E09F-7942-935B-5716BF7AC555}"/>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B62FEA98-E1E9-1142-BC72-AB83A463E71D}"/>
              </a:ext>
            </a:extLst>
          </p:cNvPr>
          <p:cNvSpPr>
            <a:spLocks noGrp="1"/>
          </p:cNvSpPr>
          <p:nvPr>
            <p:ph type="sldNum" sz="quarter" idx="12"/>
          </p:nvPr>
        </p:nvSpPr>
        <p:spPr/>
        <p:txBody>
          <a:bodyPr/>
          <a:lstStyle/>
          <a:p>
            <a:pPr>
              <a:defRPr/>
            </a:pPr>
            <a:fld id="{5D7239ED-A247-3F49-9595-68E607AFDC4C}" type="slidenum">
              <a:rPr lang="en-US" smtClean="0"/>
              <a:pPr>
                <a:defRPr/>
              </a:pPr>
              <a:t>35</a:t>
            </a:fld>
            <a:endParaRPr lang="en-US" dirty="0"/>
          </a:p>
        </p:txBody>
      </p:sp>
      <p:pic>
        <p:nvPicPr>
          <p:cNvPr id="7" name="Picture 6">
            <a:extLst>
              <a:ext uri="{FF2B5EF4-FFF2-40B4-BE49-F238E27FC236}">
                <a16:creationId xmlns:a16="http://schemas.microsoft.com/office/drawing/2014/main" id="{8CCEF5F3-4E60-F045-8BFF-689930113B32}"/>
              </a:ext>
            </a:extLst>
          </p:cNvPr>
          <p:cNvPicPr>
            <a:picLocks noChangeAspect="1"/>
          </p:cNvPicPr>
          <p:nvPr/>
        </p:nvPicPr>
        <p:blipFill>
          <a:blip r:embed="rId2"/>
          <a:stretch>
            <a:fillRect/>
          </a:stretch>
        </p:blipFill>
        <p:spPr>
          <a:xfrm>
            <a:off x="5295900" y="1223890"/>
            <a:ext cx="6654800" cy="4419600"/>
          </a:xfrm>
          <a:prstGeom prst="rect">
            <a:avLst/>
          </a:prstGeom>
        </p:spPr>
      </p:pic>
      <p:sp>
        <p:nvSpPr>
          <p:cNvPr id="6" name="Footer Placeholder 5">
            <a:extLst>
              <a:ext uri="{FF2B5EF4-FFF2-40B4-BE49-F238E27FC236}">
                <a16:creationId xmlns:a16="http://schemas.microsoft.com/office/drawing/2014/main" id="{E518D13C-D585-5845-9CDC-062469B75E1D}"/>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566839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AB071-4D94-6844-A474-21C08868947D}"/>
              </a:ext>
            </a:extLst>
          </p:cNvPr>
          <p:cNvSpPr>
            <a:spLocks noGrp="1"/>
          </p:cNvSpPr>
          <p:nvPr>
            <p:ph type="title"/>
          </p:nvPr>
        </p:nvSpPr>
        <p:spPr/>
        <p:txBody>
          <a:bodyPr/>
          <a:lstStyle/>
          <a:p>
            <a:r>
              <a:rPr lang="en-US" dirty="0"/>
              <a:t>Random Weights</a:t>
            </a:r>
          </a:p>
        </p:txBody>
      </p:sp>
      <p:sp>
        <p:nvSpPr>
          <p:cNvPr id="3" name="Content Placeholder 2">
            <a:extLst>
              <a:ext uri="{FF2B5EF4-FFF2-40B4-BE49-F238E27FC236}">
                <a16:creationId xmlns:a16="http://schemas.microsoft.com/office/drawing/2014/main" id="{BB73062B-21AC-A146-8C53-210AD501A9B3}"/>
              </a:ext>
            </a:extLst>
          </p:cNvPr>
          <p:cNvSpPr>
            <a:spLocks noGrp="1"/>
          </p:cNvSpPr>
          <p:nvPr>
            <p:ph idx="1"/>
          </p:nvPr>
        </p:nvSpPr>
        <p:spPr/>
        <p:txBody>
          <a:bodyPr/>
          <a:lstStyle/>
          <a:p>
            <a:r>
              <a:rPr lang="en-US" dirty="0"/>
              <a:t>The input are (study 2 hours, sleep 9 hours)</a:t>
            </a:r>
          </a:p>
          <a:p>
            <a:r>
              <a:rPr lang="en-US" dirty="0"/>
              <a:t>We will generate random weights</a:t>
            </a:r>
          </a:p>
          <a:p>
            <a:pPr lvl="1"/>
            <a:r>
              <a:rPr lang="en-US" dirty="0"/>
              <a:t>0.2, 0.6, 0.1, 0.8 , 0.3, and 0.7</a:t>
            </a:r>
          </a:p>
          <a:p>
            <a:pPr marL="0" indent="0">
              <a:buNone/>
            </a:pPr>
            <a:endParaRPr lang="en-US" dirty="0"/>
          </a:p>
          <a:p>
            <a:pPr marL="0" indent="0">
              <a:buNone/>
            </a:pPr>
            <a:r>
              <a:rPr lang="en-US" dirty="0"/>
              <a:t>	(2 * .2) + (9 * .8) = 7.6 </a:t>
            </a:r>
          </a:p>
          <a:p>
            <a:pPr marL="0" indent="0">
              <a:buNone/>
            </a:pPr>
            <a:r>
              <a:rPr lang="en-US" dirty="0"/>
              <a:t>	(2 * .6) + (9 * .7) = 7.5 </a:t>
            </a:r>
          </a:p>
          <a:p>
            <a:pPr marL="0" indent="0">
              <a:buNone/>
            </a:pPr>
            <a:r>
              <a:rPr lang="en-US" dirty="0"/>
              <a:t>	(2 * .1) + (9 * .7) = 6.5</a:t>
            </a:r>
          </a:p>
          <a:p>
            <a:endParaRPr lang="en-US" dirty="0"/>
          </a:p>
          <a:p>
            <a:r>
              <a:rPr lang="en-US" dirty="0"/>
              <a:t>We need to apply the activation function to</a:t>
            </a:r>
          </a:p>
          <a:p>
            <a:pPr marL="0" indent="0">
              <a:buNone/>
            </a:pPr>
            <a:r>
              <a:rPr lang="en-US" dirty="0"/>
              <a:t>map the results from 0 to 1</a:t>
            </a:r>
          </a:p>
          <a:p>
            <a:pPr marL="0" indent="0">
              <a:buNone/>
            </a:pPr>
            <a:r>
              <a:rPr lang="en-US" dirty="0"/>
              <a:t>There are many activation functions out there. The more popular ones - the sigmoid function.</a:t>
            </a:r>
          </a:p>
        </p:txBody>
      </p:sp>
      <p:sp>
        <p:nvSpPr>
          <p:cNvPr id="4" name="Date Placeholder 3">
            <a:extLst>
              <a:ext uri="{FF2B5EF4-FFF2-40B4-BE49-F238E27FC236}">
                <a16:creationId xmlns:a16="http://schemas.microsoft.com/office/drawing/2014/main" id="{CD63D4F8-616A-E441-A418-07FA87A56F8C}"/>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493FC518-F697-B14A-99D3-AAD4C519BB76}"/>
              </a:ext>
            </a:extLst>
          </p:cNvPr>
          <p:cNvSpPr>
            <a:spLocks noGrp="1"/>
          </p:cNvSpPr>
          <p:nvPr>
            <p:ph type="sldNum" sz="quarter" idx="12"/>
          </p:nvPr>
        </p:nvSpPr>
        <p:spPr/>
        <p:txBody>
          <a:bodyPr/>
          <a:lstStyle/>
          <a:p>
            <a:pPr>
              <a:defRPr/>
            </a:pPr>
            <a:fld id="{5D7239ED-A247-3F49-9595-68E607AFDC4C}" type="slidenum">
              <a:rPr lang="en-US" smtClean="0"/>
              <a:pPr>
                <a:defRPr/>
              </a:pPr>
              <a:t>36</a:t>
            </a:fld>
            <a:endParaRPr lang="en-US" dirty="0"/>
          </a:p>
        </p:txBody>
      </p:sp>
      <p:pic>
        <p:nvPicPr>
          <p:cNvPr id="6" name="Picture 5">
            <a:extLst>
              <a:ext uri="{FF2B5EF4-FFF2-40B4-BE49-F238E27FC236}">
                <a16:creationId xmlns:a16="http://schemas.microsoft.com/office/drawing/2014/main" id="{4454FA49-1C53-3C44-AD87-D6A9D90F4B73}"/>
              </a:ext>
            </a:extLst>
          </p:cNvPr>
          <p:cNvPicPr>
            <a:picLocks noChangeAspect="1"/>
          </p:cNvPicPr>
          <p:nvPr/>
        </p:nvPicPr>
        <p:blipFill>
          <a:blip r:embed="rId2"/>
          <a:stretch>
            <a:fillRect/>
          </a:stretch>
        </p:blipFill>
        <p:spPr>
          <a:xfrm>
            <a:off x="5899430" y="300038"/>
            <a:ext cx="6130027" cy="5383310"/>
          </a:xfrm>
          <a:prstGeom prst="rect">
            <a:avLst/>
          </a:prstGeom>
        </p:spPr>
      </p:pic>
      <p:sp>
        <p:nvSpPr>
          <p:cNvPr id="7" name="TextBox 6">
            <a:extLst>
              <a:ext uri="{FF2B5EF4-FFF2-40B4-BE49-F238E27FC236}">
                <a16:creationId xmlns:a16="http://schemas.microsoft.com/office/drawing/2014/main" id="{B2D7452B-4F57-DC42-9A58-84CC40D52167}"/>
              </a:ext>
            </a:extLst>
          </p:cNvPr>
          <p:cNvSpPr txBox="1"/>
          <p:nvPr/>
        </p:nvSpPr>
        <p:spPr>
          <a:xfrm>
            <a:off x="7075170" y="2903220"/>
            <a:ext cx="537210" cy="369332"/>
          </a:xfrm>
          <a:prstGeom prst="rect">
            <a:avLst/>
          </a:prstGeom>
          <a:noFill/>
        </p:spPr>
        <p:txBody>
          <a:bodyPr wrap="square" rtlCol="0">
            <a:spAutoFit/>
          </a:bodyPr>
          <a:lstStyle/>
          <a:p>
            <a:r>
              <a:rPr lang="en-US" dirty="0"/>
              <a:t>.7</a:t>
            </a:r>
          </a:p>
        </p:txBody>
      </p:sp>
      <p:sp>
        <p:nvSpPr>
          <p:cNvPr id="8" name="Footer Placeholder 7">
            <a:extLst>
              <a:ext uri="{FF2B5EF4-FFF2-40B4-BE49-F238E27FC236}">
                <a16:creationId xmlns:a16="http://schemas.microsoft.com/office/drawing/2014/main" id="{51F2D9CE-4081-9F40-8C7D-C206C530460A}"/>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85762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586A-9AA4-E14E-AA2A-83B88FAC9981}"/>
              </a:ext>
            </a:extLst>
          </p:cNvPr>
          <p:cNvSpPr>
            <a:spLocks noGrp="1"/>
          </p:cNvSpPr>
          <p:nvPr>
            <p:ph type="title"/>
          </p:nvPr>
        </p:nvSpPr>
        <p:spPr/>
        <p:txBody>
          <a:bodyPr/>
          <a:lstStyle/>
          <a:p>
            <a:r>
              <a:rPr lang="en-US" dirty="0"/>
              <a:t>Sigmoid</a:t>
            </a:r>
          </a:p>
        </p:txBody>
      </p:sp>
      <p:sp>
        <p:nvSpPr>
          <p:cNvPr id="3" name="Content Placeholder 2">
            <a:extLst>
              <a:ext uri="{FF2B5EF4-FFF2-40B4-BE49-F238E27FC236}">
                <a16:creationId xmlns:a16="http://schemas.microsoft.com/office/drawing/2014/main" id="{F094D4CE-9123-2A47-A82E-A0F3201399E3}"/>
              </a:ext>
            </a:extLst>
          </p:cNvPr>
          <p:cNvSpPr>
            <a:spLocks noGrp="1"/>
          </p:cNvSpPr>
          <p:nvPr>
            <p:ph idx="1"/>
          </p:nvPr>
        </p:nvSpPr>
        <p:spPr>
          <a:xfrm>
            <a:off x="314326" y="1743075"/>
            <a:ext cx="7100888" cy="5114925"/>
          </a:xfrm>
        </p:spPr>
        <p:txBody>
          <a:bodyPr/>
          <a:lstStyle/>
          <a:p>
            <a:pPr marL="0" indent="0">
              <a:buNone/>
            </a:pPr>
            <a:r>
              <a:rPr lang="en-US" dirty="0"/>
              <a:t>S(7.6) = 0.999499799 </a:t>
            </a:r>
          </a:p>
          <a:p>
            <a:pPr marL="0" indent="0">
              <a:buNone/>
            </a:pPr>
            <a:r>
              <a:rPr lang="en-US" dirty="0"/>
              <a:t>S(7.5) = 1.000553084 </a:t>
            </a:r>
          </a:p>
          <a:p>
            <a:pPr marL="0" indent="0">
              <a:buNone/>
            </a:pPr>
            <a:r>
              <a:rPr lang="en-US" dirty="0"/>
              <a:t>S(6.5) = 0.998498818</a:t>
            </a:r>
          </a:p>
          <a:p>
            <a:pPr marL="0" indent="0">
              <a:buNone/>
            </a:pPr>
            <a:endParaRPr lang="en-US" dirty="0"/>
          </a:p>
          <a:p>
            <a:pPr marL="0" indent="0">
              <a:buNone/>
            </a:pPr>
            <a:endParaRPr lang="en-US" dirty="0"/>
          </a:p>
          <a:p>
            <a:pPr marL="0" indent="0">
              <a:buNone/>
            </a:pPr>
            <a:r>
              <a:rPr lang="en-US" dirty="0"/>
              <a:t>(.9994 * .4) + (1.000 * .5) + (.9984 * .9) = 1.79832</a:t>
            </a:r>
          </a:p>
          <a:p>
            <a:pPr marL="0" indent="0">
              <a:buNone/>
            </a:pPr>
            <a:endParaRPr lang="en-US" dirty="0"/>
          </a:p>
          <a:p>
            <a:pPr marL="0" indent="0">
              <a:buNone/>
            </a:pPr>
            <a:r>
              <a:rPr lang="en-US" dirty="0"/>
              <a:t>S(1.79832) = .8579443067    </a:t>
            </a:r>
            <a:r>
              <a:rPr lang="en-US" dirty="0">
                <a:sym typeface="Wingdings" pitchFamily="2" charset="2"/>
              </a:rPr>
              <a:t> this is our first prediction</a:t>
            </a:r>
          </a:p>
          <a:p>
            <a:pPr marL="0" indent="0">
              <a:buNone/>
            </a:pPr>
            <a:r>
              <a:rPr lang="en-US" dirty="0"/>
              <a:t>However, our target was </a:t>
            </a:r>
            <a:r>
              <a:rPr lang="en-US" dirty="0">
                <a:solidFill>
                  <a:schemeClr val="accent1"/>
                </a:solidFill>
              </a:rPr>
              <a:t>0.92</a:t>
            </a:r>
            <a:r>
              <a:rPr lang="en-US" dirty="0"/>
              <a:t>. </a:t>
            </a:r>
          </a:p>
          <a:p>
            <a:pPr marL="0" indent="0">
              <a:buNone/>
            </a:pPr>
            <a:endParaRPr lang="en-US" dirty="0"/>
          </a:p>
          <a:p>
            <a:pPr marL="0" indent="0">
              <a:buNone/>
            </a:pPr>
            <a:r>
              <a:rPr lang="en-US" dirty="0"/>
              <a:t>Voila ,  THIS IS FEED FORWARD!!!</a:t>
            </a:r>
          </a:p>
        </p:txBody>
      </p:sp>
      <p:sp>
        <p:nvSpPr>
          <p:cNvPr id="4" name="Date Placeholder 3">
            <a:extLst>
              <a:ext uri="{FF2B5EF4-FFF2-40B4-BE49-F238E27FC236}">
                <a16:creationId xmlns:a16="http://schemas.microsoft.com/office/drawing/2014/main" id="{7A3E1B00-19F2-D84D-AB90-43142EEA999F}"/>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2CEF4FC2-1102-BB46-A1D1-C6182C9A7519}"/>
              </a:ext>
            </a:extLst>
          </p:cNvPr>
          <p:cNvSpPr>
            <a:spLocks noGrp="1"/>
          </p:cNvSpPr>
          <p:nvPr>
            <p:ph type="sldNum" sz="quarter" idx="12"/>
          </p:nvPr>
        </p:nvSpPr>
        <p:spPr/>
        <p:txBody>
          <a:bodyPr/>
          <a:lstStyle/>
          <a:p>
            <a:pPr>
              <a:defRPr/>
            </a:pPr>
            <a:fld id="{5D7239ED-A247-3F49-9595-68E607AFDC4C}" type="slidenum">
              <a:rPr lang="en-US" smtClean="0"/>
              <a:pPr>
                <a:defRPr/>
              </a:pPr>
              <a:t>37</a:t>
            </a:fld>
            <a:endParaRPr lang="en-US" dirty="0"/>
          </a:p>
        </p:txBody>
      </p:sp>
      <p:pic>
        <p:nvPicPr>
          <p:cNvPr id="6" name="Picture 5">
            <a:extLst>
              <a:ext uri="{FF2B5EF4-FFF2-40B4-BE49-F238E27FC236}">
                <a16:creationId xmlns:a16="http://schemas.microsoft.com/office/drawing/2014/main" id="{93FD50A9-CA27-0843-82BD-FBE735DFD093}"/>
              </a:ext>
            </a:extLst>
          </p:cNvPr>
          <p:cNvPicPr>
            <a:picLocks noChangeAspect="1"/>
          </p:cNvPicPr>
          <p:nvPr/>
        </p:nvPicPr>
        <p:blipFill>
          <a:blip r:embed="rId2"/>
          <a:stretch>
            <a:fillRect/>
          </a:stretch>
        </p:blipFill>
        <p:spPr>
          <a:xfrm>
            <a:off x="6667109" y="187325"/>
            <a:ext cx="5410200" cy="2768600"/>
          </a:xfrm>
          <a:prstGeom prst="rect">
            <a:avLst/>
          </a:prstGeom>
        </p:spPr>
      </p:pic>
      <p:pic>
        <p:nvPicPr>
          <p:cNvPr id="8" name="Picture 7">
            <a:extLst>
              <a:ext uri="{FF2B5EF4-FFF2-40B4-BE49-F238E27FC236}">
                <a16:creationId xmlns:a16="http://schemas.microsoft.com/office/drawing/2014/main" id="{DFE37831-926B-4845-8310-B858374A6409}"/>
              </a:ext>
            </a:extLst>
          </p:cNvPr>
          <p:cNvPicPr>
            <a:picLocks noChangeAspect="1"/>
          </p:cNvPicPr>
          <p:nvPr/>
        </p:nvPicPr>
        <p:blipFill>
          <a:blip r:embed="rId3"/>
          <a:stretch>
            <a:fillRect/>
          </a:stretch>
        </p:blipFill>
        <p:spPr>
          <a:xfrm>
            <a:off x="4193638" y="187325"/>
            <a:ext cx="1638300" cy="3187700"/>
          </a:xfrm>
          <a:prstGeom prst="rect">
            <a:avLst/>
          </a:prstGeom>
        </p:spPr>
      </p:pic>
      <p:sp>
        <p:nvSpPr>
          <p:cNvPr id="7" name="Footer Placeholder 6">
            <a:extLst>
              <a:ext uri="{FF2B5EF4-FFF2-40B4-BE49-F238E27FC236}">
                <a16:creationId xmlns:a16="http://schemas.microsoft.com/office/drawing/2014/main" id="{4748AB42-A3CA-AF42-A88B-CAFC5D5463EA}"/>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63379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31BB9-C36A-1749-B83D-AAA7429937B4}"/>
              </a:ext>
            </a:extLst>
          </p:cNvPr>
          <p:cNvSpPr>
            <a:spLocks noGrp="1"/>
          </p:cNvSpPr>
          <p:nvPr>
            <p:ph type="title"/>
          </p:nvPr>
        </p:nvSpPr>
        <p:spPr/>
        <p:txBody>
          <a:bodyPr/>
          <a:lstStyle/>
          <a:p>
            <a:r>
              <a:rPr lang="en-US" dirty="0"/>
              <a:t>Coding!!</a:t>
            </a:r>
          </a:p>
        </p:txBody>
      </p:sp>
      <p:sp>
        <p:nvSpPr>
          <p:cNvPr id="3" name="Content Placeholder 2">
            <a:extLst>
              <a:ext uri="{FF2B5EF4-FFF2-40B4-BE49-F238E27FC236}">
                <a16:creationId xmlns:a16="http://schemas.microsoft.com/office/drawing/2014/main" id="{27DEA51D-C4C7-AA4B-82C7-D47C4BD0EF77}"/>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210B551A-32CE-B64E-B0CD-D96B6EF27A05}"/>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7BF61AD7-B577-344A-AFBA-5A416863823D}"/>
              </a:ext>
            </a:extLst>
          </p:cNvPr>
          <p:cNvSpPr>
            <a:spLocks noGrp="1"/>
          </p:cNvSpPr>
          <p:nvPr>
            <p:ph type="sldNum" sz="quarter" idx="12"/>
          </p:nvPr>
        </p:nvSpPr>
        <p:spPr/>
        <p:txBody>
          <a:bodyPr/>
          <a:lstStyle/>
          <a:p>
            <a:pPr>
              <a:defRPr/>
            </a:pPr>
            <a:fld id="{5D7239ED-A247-3F49-9595-68E607AFDC4C}" type="slidenum">
              <a:rPr lang="en-US" smtClean="0"/>
              <a:pPr>
                <a:defRPr/>
              </a:pPr>
              <a:t>38</a:t>
            </a:fld>
            <a:endParaRPr lang="en-US" dirty="0"/>
          </a:p>
        </p:txBody>
      </p:sp>
      <p:pic>
        <p:nvPicPr>
          <p:cNvPr id="6" name="Picture 5">
            <a:extLst>
              <a:ext uri="{FF2B5EF4-FFF2-40B4-BE49-F238E27FC236}">
                <a16:creationId xmlns:a16="http://schemas.microsoft.com/office/drawing/2014/main" id="{C41EAE49-0791-C74F-8812-CDDD565F19F1}"/>
              </a:ext>
            </a:extLst>
          </p:cNvPr>
          <p:cNvPicPr>
            <a:picLocks noChangeAspect="1"/>
          </p:cNvPicPr>
          <p:nvPr/>
        </p:nvPicPr>
        <p:blipFill>
          <a:blip r:embed="rId2"/>
          <a:stretch>
            <a:fillRect/>
          </a:stretch>
        </p:blipFill>
        <p:spPr>
          <a:xfrm>
            <a:off x="-2" y="1204139"/>
            <a:ext cx="7073901" cy="5653861"/>
          </a:xfrm>
          <a:prstGeom prst="rect">
            <a:avLst/>
          </a:prstGeom>
        </p:spPr>
      </p:pic>
      <p:pic>
        <p:nvPicPr>
          <p:cNvPr id="8" name="Picture 7">
            <a:extLst>
              <a:ext uri="{FF2B5EF4-FFF2-40B4-BE49-F238E27FC236}">
                <a16:creationId xmlns:a16="http://schemas.microsoft.com/office/drawing/2014/main" id="{6EE01FD5-AF2C-7440-A555-D3C80B8F85A2}"/>
              </a:ext>
            </a:extLst>
          </p:cNvPr>
          <p:cNvPicPr>
            <a:picLocks noChangeAspect="1"/>
          </p:cNvPicPr>
          <p:nvPr/>
        </p:nvPicPr>
        <p:blipFill>
          <a:blip r:embed="rId3"/>
          <a:stretch>
            <a:fillRect/>
          </a:stretch>
        </p:blipFill>
        <p:spPr>
          <a:xfrm>
            <a:off x="6007893" y="0"/>
            <a:ext cx="6230015" cy="2213972"/>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0CD14D26-57EE-6549-8BDF-82BD2528BDEB}"/>
              </a:ext>
            </a:extLst>
          </p:cNvPr>
          <p:cNvPicPr>
            <a:picLocks noChangeAspect="1"/>
          </p:cNvPicPr>
          <p:nvPr/>
        </p:nvPicPr>
        <p:blipFill>
          <a:blip r:embed="rId4"/>
          <a:stretch>
            <a:fillRect/>
          </a:stretch>
        </p:blipFill>
        <p:spPr>
          <a:xfrm>
            <a:off x="7146925" y="2416952"/>
            <a:ext cx="5024065" cy="4310263"/>
          </a:xfrm>
          <a:prstGeom prst="rect">
            <a:avLst/>
          </a:prstGeom>
        </p:spPr>
      </p:pic>
      <p:sp>
        <p:nvSpPr>
          <p:cNvPr id="7" name="Footer Placeholder 6">
            <a:extLst>
              <a:ext uri="{FF2B5EF4-FFF2-40B4-BE49-F238E27FC236}">
                <a16:creationId xmlns:a16="http://schemas.microsoft.com/office/drawing/2014/main" id="{868CD320-5EC6-5243-9646-B2590BC5CD98}"/>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301995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D4DB3-6ED7-9843-A499-437B60A29731}"/>
              </a:ext>
            </a:extLst>
          </p:cNvPr>
          <p:cNvSpPr>
            <a:spLocks noGrp="1"/>
          </p:cNvSpPr>
          <p:nvPr>
            <p:ph type="title"/>
          </p:nvPr>
        </p:nvSpPr>
        <p:spPr/>
        <p:txBody>
          <a:bodyPr/>
          <a:lstStyle/>
          <a:p>
            <a:r>
              <a:rPr lang="en-US" dirty="0"/>
              <a:t>How to improve the prediction</a:t>
            </a:r>
          </a:p>
        </p:txBody>
      </p:sp>
      <p:sp>
        <p:nvSpPr>
          <p:cNvPr id="3" name="Content Placeholder 2">
            <a:extLst>
              <a:ext uri="{FF2B5EF4-FFF2-40B4-BE49-F238E27FC236}">
                <a16:creationId xmlns:a16="http://schemas.microsoft.com/office/drawing/2014/main" id="{7B9D46CB-E26C-B144-8B5B-29262706412B}"/>
              </a:ext>
            </a:extLst>
          </p:cNvPr>
          <p:cNvSpPr>
            <a:spLocks noGrp="1"/>
          </p:cNvSpPr>
          <p:nvPr>
            <p:ph idx="1"/>
          </p:nvPr>
        </p:nvSpPr>
        <p:spPr/>
        <p:txBody>
          <a:bodyPr/>
          <a:lstStyle/>
          <a:p>
            <a:pPr marL="0" indent="0">
              <a:buNone/>
            </a:pPr>
            <a:r>
              <a:rPr lang="en-US" dirty="0"/>
              <a:t>Here’s a brief overview of how a simple </a:t>
            </a:r>
            <a:r>
              <a:rPr lang="en-US" dirty="0">
                <a:solidFill>
                  <a:srgbClr val="FF0000"/>
                </a:solidFill>
              </a:rPr>
              <a:t>feedforward</a:t>
            </a:r>
            <a:r>
              <a:rPr lang="en-US" dirty="0"/>
              <a:t> neural network works:</a:t>
            </a:r>
          </a:p>
          <a:p>
            <a:r>
              <a:rPr lang="en-US" dirty="0"/>
              <a:t>Takes inputs as a matrix (2D array of numbers)</a:t>
            </a:r>
          </a:p>
          <a:p>
            <a:r>
              <a:rPr lang="en-US" dirty="0"/>
              <a:t>Multiplies the input by a set weights </a:t>
            </a:r>
          </a:p>
          <a:p>
            <a:r>
              <a:rPr lang="en-US" dirty="0"/>
              <a:t>Applies an activation function</a:t>
            </a:r>
          </a:p>
          <a:p>
            <a:r>
              <a:rPr lang="en-US" dirty="0">
                <a:solidFill>
                  <a:schemeClr val="accent1"/>
                </a:solidFill>
              </a:rPr>
              <a:t>Returns an output</a:t>
            </a:r>
          </a:p>
          <a:p>
            <a:r>
              <a:rPr lang="en-US" dirty="0"/>
              <a:t>Error is calculated by taking the difference from the desired output from the data and the predicted output. This creates our gradient descent, which we can use to alter the weights</a:t>
            </a:r>
          </a:p>
          <a:p>
            <a:r>
              <a:rPr lang="en-US" dirty="0"/>
              <a:t>The weights are then altered slightly according to the error.</a:t>
            </a:r>
          </a:p>
          <a:p>
            <a:r>
              <a:rPr lang="en-US" dirty="0"/>
              <a:t>To train, this process is repeated 1,000+ times. The more the data is trained upon, the more accurate our outputs will be.</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1FB34616-3ACE-0B4D-902B-F37870264E8F}"/>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DC5E5DFA-1EA1-5C4F-AA5B-EC19D65BC9FE}"/>
              </a:ext>
            </a:extLst>
          </p:cNvPr>
          <p:cNvSpPr>
            <a:spLocks noGrp="1"/>
          </p:cNvSpPr>
          <p:nvPr>
            <p:ph type="sldNum" sz="quarter" idx="12"/>
          </p:nvPr>
        </p:nvSpPr>
        <p:spPr/>
        <p:txBody>
          <a:bodyPr/>
          <a:lstStyle/>
          <a:p>
            <a:pPr>
              <a:defRPr/>
            </a:pPr>
            <a:fld id="{5D7239ED-A247-3F49-9595-68E607AFDC4C}" type="slidenum">
              <a:rPr lang="en-US" smtClean="0"/>
              <a:pPr>
                <a:defRPr/>
              </a:pPr>
              <a:t>39</a:t>
            </a:fld>
            <a:endParaRPr lang="en-US" dirty="0"/>
          </a:p>
        </p:txBody>
      </p:sp>
      <p:sp>
        <p:nvSpPr>
          <p:cNvPr id="6" name="Footer Placeholder 5">
            <a:extLst>
              <a:ext uri="{FF2B5EF4-FFF2-40B4-BE49-F238E27FC236}">
                <a16:creationId xmlns:a16="http://schemas.microsoft.com/office/drawing/2014/main" id="{1967AD17-C103-AD45-B951-2BA494FAA193}"/>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51307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8639-0DA9-5749-9B05-D31DA0E2C579}"/>
              </a:ext>
            </a:extLst>
          </p:cNvPr>
          <p:cNvSpPr>
            <a:spLocks noGrp="1"/>
          </p:cNvSpPr>
          <p:nvPr>
            <p:ph type="title"/>
          </p:nvPr>
        </p:nvSpPr>
        <p:spPr/>
        <p:txBody>
          <a:bodyPr/>
          <a:lstStyle/>
          <a:p>
            <a:r>
              <a:rPr lang="en-US" dirty="0"/>
              <a:t>Neural Network again!</a:t>
            </a:r>
          </a:p>
        </p:txBody>
      </p:sp>
      <p:sp>
        <p:nvSpPr>
          <p:cNvPr id="3" name="Content Placeholder 2">
            <a:extLst>
              <a:ext uri="{FF2B5EF4-FFF2-40B4-BE49-F238E27FC236}">
                <a16:creationId xmlns:a16="http://schemas.microsoft.com/office/drawing/2014/main" id="{ECAF38AE-E6D8-E940-9C87-18D5C72D32C7}"/>
              </a:ext>
            </a:extLst>
          </p:cNvPr>
          <p:cNvSpPr>
            <a:spLocks noGrp="1"/>
          </p:cNvSpPr>
          <p:nvPr>
            <p:ph idx="1"/>
          </p:nvPr>
        </p:nvSpPr>
        <p:spPr>
          <a:xfrm>
            <a:off x="314325" y="1743075"/>
            <a:ext cx="7301817" cy="4429125"/>
          </a:xfrm>
        </p:spPr>
        <p:txBody>
          <a:bodyPr/>
          <a:lstStyle/>
          <a:p>
            <a:r>
              <a:rPr lang="en-US" dirty="0"/>
              <a:t>The idea of Neural Network has been around since the </a:t>
            </a:r>
            <a:r>
              <a:rPr lang="en-US" dirty="0">
                <a:solidFill>
                  <a:srgbClr val="FF0000"/>
                </a:solidFill>
              </a:rPr>
              <a:t>1940's</a:t>
            </a:r>
            <a:r>
              <a:rPr lang="en-US" dirty="0"/>
              <a:t>, and has had a few ups and downs, most notably when compared against the Support Vector Machine (SVM). </a:t>
            </a:r>
          </a:p>
          <a:p>
            <a:r>
              <a:rPr lang="en-US" dirty="0"/>
              <a:t>For example, the Neural Network </a:t>
            </a:r>
            <a:r>
              <a:rPr lang="en-US" dirty="0">
                <a:solidFill>
                  <a:srgbClr val="FF0000"/>
                </a:solidFill>
              </a:rPr>
              <a:t>was popularized up until the mid 90s </a:t>
            </a:r>
            <a:r>
              <a:rPr lang="en-US" dirty="0"/>
              <a:t>when it was shown that the SVM, using a new-to-the-public (the technique itself was thought up long before it was actually put to use) technique, the "Kernel Trick," was capable of working with non-linearly separable datasets. </a:t>
            </a:r>
          </a:p>
          <a:p>
            <a:r>
              <a:rPr lang="en-US" dirty="0"/>
              <a:t>With this, the Support Vector Machine catapulted to the front again, leaving neural nets behind and mostly nothing interesting </a:t>
            </a:r>
            <a:r>
              <a:rPr lang="en-US" dirty="0">
                <a:solidFill>
                  <a:srgbClr val="FF0000"/>
                </a:solidFill>
              </a:rPr>
              <a:t>until about 2011</a:t>
            </a:r>
            <a:r>
              <a:rPr lang="en-US" dirty="0"/>
              <a:t>, where Deep Neural Networks began to take hold and outperform the Support Vector Machine, using new techniques, huge dataset availability, and much more powerful computers.</a:t>
            </a:r>
          </a:p>
        </p:txBody>
      </p:sp>
      <p:sp>
        <p:nvSpPr>
          <p:cNvPr id="4" name="Date Placeholder 3">
            <a:extLst>
              <a:ext uri="{FF2B5EF4-FFF2-40B4-BE49-F238E27FC236}">
                <a16:creationId xmlns:a16="http://schemas.microsoft.com/office/drawing/2014/main" id="{B9E48595-7F91-B14F-A182-68A442C2FFB1}"/>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6813D234-BB62-3D41-8D24-C52C279F2CE7}"/>
              </a:ext>
            </a:extLst>
          </p:cNvPr>
          <p:cNvSpPr>
            <a:spLocks noGrp="1"/>
          </p:cNvSpPr>
          <p:nvPr>
            <p:ph type="sldNum" sz="quarter" idx="12"/>
          </p:nvPr>
        </p:nvSpPr>
        <p:spPr/>
        <p:txBody>
          <a:bodyPr/>
          <a:lstStyle/>
          <a:p>
            <a:pPr>
              <a:defRPr/>
            </a:pPr>
            <a:fld id="{5D7239ED-A247-3F49-9595-68E607AFDC4C}" type="slidenum">
              <a:rPr lang="en-US" smtClean="0"/>
              <a:pPr>
                <a:defRPr/>
              </a:pPr>
              <a:t>4</a:t>
            </a:fld>
            <a:endParaRPr lang="en-US" dirty="0"/>
          </a:p>
        </p:txBody>
      </p:sp>
      <p:sp>
        <p:nvSpPr>
          <p:cNvPr id="6" name="Footer Placeholder 5">
            <a:extLst>
              <a:ext uri="{FF2B5EF4-FFF2-40B4-BE49-F238E27FC236}">
                <a16:creationId xmlns:a16="http://schemas.microsoft.com/office/drawing/2014/main" id="{F4F85702-9F8E-4C4B-A187-092AFE70CACD}"/>
              </a:ext>
            </a:extLst>
          </p:cNvPr>
          <p:cNvSpPr>
            <a:spLocks noGrp="1"/>
          </p:cNvSpPr>
          <p:nvPr>
            <p:ph type="ftr" sz="quarter" idx="11"/>
          </p:nvPr>
        </p:nvSpPr>
        <p:spPr/>
        <p:txBody>
          <a:bodyPr/>
          <a:lstStyle/>
          <a:p>
            <a:pPr>
              <a:defRPr/>
            </a:pPr>
            <a:r>
              <a:rPr lang="en-US"/>
              <a:t>Dr. Malak Abdullah</a:t>
            </a:r>
          </a:p>
        </p:txBody>
      </p:sp>
      <p:pic>
        <p:nvPicPr>
          <p:cNvPr id="7" name="Picture 2" descr="Error rates on the ImageNet Large-Scale Visual Recognition Challenge.... |  Download Scientific Diagram">
            <a:extLst>
              <a:ext uri="{FF2B5EF4-FFF2-40B4-BE49-F238E27FC236}">
                <a16:creationId xmlns:a16="http://schemas.microsoft.com/office/drawing/2014/main" id="{785364FD-39B2-BB47-B01F-9412DE567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866" y="1810428"/>
            <a:ext cx="4367134" cy="2906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862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D2BF-F7A7-5B42-A3A9-DC16C406E01A}"/>
              </a:ext>
            </a:extLst>
          </p:cNvPr>
          <p:cNvSpPr>
            <a:spLocks noGrp="1"/>
          </p:cNvSpPr>
          <p:nvPr>
            <p:ph type="title"/>
          </p:nvPr>
        </p:nvSpPr>
        <p:spPr/>
        <p:txBody>
          <a:bodyPr>
            <a:normAutofit/>
          </a:bodyPr>
          <a:lstStyle/>
          <a:p>
            <a:r>
              <a:rPr lang="en-US" b="1" dirty="0"/>
              <a:t>Backpropagation</a:t>
            </a:r>
            <a:endParaRPr lang="en-US" dirty="0"/>
          </a:p>
        </p:txBody>
      </p:sp>
      <p:sp>
        <p:nvSpPr>
          <p:cNvPr id="3" name="Content Placeholder 2">
            <a:extLst>
              <a:ext uri="{FF2B5EF4-FFF2-40B4-BE49-F238E27FC236}">
                <a16:creationId xmlns:a16="http://schemas.microsoft.com/office/drawing/2014/main" id="{CD72AA8F-957F-CC47-9876-D2B1EF361F4D}"/>
              </a:ext>
            </a:extLst>
          </p:cNvPr>
          <p:cNvSpPr>
            <a:spLocks noGrp="1"/>
          </p:cNvSpPr>
          <p:nvPr>
            <p:ph idx="1"/>
          </p:nvPr>
        </p:nvSpPr>
        <p:spPr>
          <a:xfrm>
            <a:off x="314325" y="1743075"/>
            <a:ext cx="11748721" cy="4429125"/>
          </a:xfrm>
        </p:spPr>
        <p:txBody>
          <a:bodyPr/>
          <a:lstStyle/>
          <a:p>
            <a:r>
              <a:rPr lang="en-US" sz="2400" b="1" dirty="0"/>
              <a:t>The “learning” of our network</a:t>
            </a:r>
          </a:p>
          <a:p>
            <a:endParaRPr lang="en-US" sz="2400" b="1" dirty="0"/>
          </a:p>
          <a:p>
            <a:r>
              <a:rPr lang="en-US" sz="2400" dirty="0"/>
              <a:t> Backpropagation is the heart of every neural network </a:t>
            </a:r>
            <a:r>
              <a:rPr lang="en-US" sz="2400" dirty="0">
                <a:sym typeface="Wingdings" pitchFamily="2" charset="2"/>
              </a:rPr>
              <a:t></a:t>
            </a:r>
          </a:p>
          <a:p>
            <a:endParaRPr lang="en-US" sz="2400" dirty="0">
              <a:sym typeface="Wingdings" pitchFamily="2" charset="2"/>
            </a:endParaRPr>
          </a:p>
          <a:p>
            <a:r>
              <a:rPr lang="en-US" sz="2400" dirty="0">
                <a:solidFill>
                  <a:srgbClr val="202124"/>
                </a:solidFill>
                <a:latin typeface="arial" panose="020B0604020202020204" pitchFamily="34" charset="0"/>
              </a:rPr>
              <a:t>There is no pure </a:t>
            </a:r>
            <a:r>
              <a:rPr lang="en-US" sz="2400" b="1" dirty="0">
                <a:solidFill>
                  <a:srgbClr val="202124"/>
                </a:solidFill>
                <a:latin typeface="arial" panose="020B0604020202020204" pitchFamily="34" charset="0"/>
              </a:rPr>
              <a:t>backpropagation</a:t>
            </a:r>
            <a:r>
              <a:rPr lang="en-US" sz="2400" dirty="0">
                <a:solidFill>
                  <a:srgbClr val="202124"/>
                </a:solidFill>
                <a:latin typeface="arial" panose="020B0604020202020204" pitchFamily="34" charset="0"/>
              </a:rPr>
              <a:t> or pure </a:t>
            </a:r>
            <a:r>
              <a:rPr lang="en-US" sz="2400" b="1" dirty="0">
                <a:solidFill>
                  <a:srgbClr val="202124"/>
                </a:solidFill>
                <a:latin typeface="arial" panose="020B0604020202020204" pitchFamily="34" charset="0"/>
              </a:rPr>
              <a:t>feed</a:t>
            </a:r>
            <a:r>
              <a:rPr lang="en-US" sz="2400" dirty="0">
                <a:solidFill>
                  <a:srgbClr val="202124"/>
                </a:solidFill>
                <a:latin typeface="arial" panose="020B0604020202020204" pitchFamily="34" charset="0"/>
              </a:rPr>
              <a:t>-</a:t>
            </a:r>
            <a:r>
              <a:rPr lang="en-US" sz="2400" b="1" dirty="0">
                <a:solidFill>
                  <a:srgbClr val="202124"/>
                </a:solidFill>
                <a:latin typeface="arial" panose="020B0604020202020204" pitchFamily="34" charset="0"/>
              </a:rPr>
              <a:t>forward neural network</a:t>
            </a:r>
            <a:r>
              <a:rPr lang="en-US" sz="2400" dirty="0">
                <a:solidFill>
                  <a:srgbClr val="202124"/>
                </a:solidFill>
                <a:latin typeface="arial" panose="020B0604020202020204" pitchFamily="34" charset="0"/>
              </a:rPr>
              <a:t>.    </a:t>
            </a:r>
          </a:p>
          <a:p>
            <a:r>
              <a:rPr lang="en-US" sz="2400" dirty="0">
                <a:solidFill>
                  <a:srgbClr val="202124"/>
                </a:solidFill>
                <a:latin typeface="arial" panose="020B0604020202020204" pitchFamily="34" charset="0"/>
              </a:rPr>
              <a:t> </a:t>
            </a:r>
          </a:p>
          <a:p>
            <a:r>
              <a:rPr lang="en-US" sz="2400" b="1" dirty="0">
                <a:solidFill>
                  <a:srgbClr val="202124"/>
                </a:solidFill>
                <a:latin typeface="arial" panose="020B0604020202020204" pitchFamily="34" charset="0"/>
              </a:rPr>
              <a:t>Backpropagation</a:t>
            </a:r>
            <a:r>
              <a:rPr lang="en-US" sz="2400" dirty="0">
                <a:solidFill>
                  <a:srgbClr val="202124"/>
                </a:solidFill>
                <a:latin typeface="arial" panose="020B0604020202020204" pitchFamily="34" charset="0"/>
              </a:rPr>
              <a:t> is algorithm to train (adjust weight) of </a:t>
            </a:r>
            <a:r>
              <a:rPr lang="en-US" sz="2400" b="1" dirty="0">
                <a:solidFill>
                  <a:srgbClr val="202124"/>
                </a:solidFill>
                <a:latin typeface="arial" panose="020B0604020202020204" pitchFamily="34" charset="0"/>
              </a:rPr>
              <a:t>neural network</a:t>
            </a:r>
            <a:r>
              <a:rPr lang="en-US" sz="2400" dirty="0">
                <a:solidFill>
                  <a:srgbClr val="202124"/>
                </a:solidFill>
                <a:latin typeface="arial" panose="020B0604020202020204" pitchFamily="34" charset="0"/>
              </a:rPr>
              <a:t>.</a:t>
            </a:r>
          </a:p>
          <a:p>
            <a:endParaRPr lang="en-US" sz="2400" b="1" dirty="0"/>
          </a:p>
          <a:p>
            <a:r>
              <a:rPr lang="en-US" sz="2400" dirty="0"/>
              <a:t>Backpropagation works by using a </a:t>
            </a:r>
            <a:r>
              <a:rPr lang="en-US" sz="2400" b="1" dirty="0"/>
              <a:t>loss (or cost)</a:t>
            </a:r>
            <a:r>
              <a:rPr lang="en-US" sz="2400" dirty="0"/>
              <a:t> function to calculate how far the network was from the target output.</a:t>
            </a:r>
          </a:p>
        </p:txBody>
      </p:sp>
      <p:sp>
        <p:nvSpPr>
          <p:cNvPr id="4" name="Date Placeholder 3">
            <a:extLst>
              <a:ext uri="{FF2B5EF4-FFF2-40B4-BE49-F238E27FC236}">
                <a16:creationId xmlns:a16="http://schemas.microsoft.com/office/drawing/2014/main" id="{2513162A-AAFB-3943-B362-EDD4D371D9DB}"/>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4D720A4B-D339-7F40-9EE7-238F4A25A9BE}"/>
              </a:ext>
            </a:extLst>
          </p:cNvPr>
          <p:cNvSpPr>
            <a:spLocks noGrp="1"/>
          </p:cNvSpPr>
          <p:nvPr>
            <p:ph type="sldNum" sz="quarter" idx="12"/>
          </p:nvPr>
        </p:nvSpPr>
        <p:spPr/>
        <p:txBody>
          <a:bodyPr/>
          <a:lstStyle/>
          <a:p>
            <a:pPr>
              <a:defRPr/>
            </a:pPr>
            <a:fld id="{5D7239ED-A247-3F49-9595-68E607AFDC4C}" type="slidenum">
              <a:rPr lang="en-US" smtClean="0"/>
              <a:pPr>
                <a:defRPr/>
              </a:pPr>
              <a:t>40</a:t>
            </a:fld>
            <a:endParaRPr lang="en-US" dirty="0"/>
          </a:p>
        </p:txBody>
      </p:sp>
      <p:sp>
        <p:nvSpPr>
          <p:cNvPr id="8" name="Footer Placeholder 7">
            <a:extLst>
              <a:ext uri="{FF2B5EF4-FFF2-40B4-BE49-F238E27FC236}">
                <a16:creationId xmlns:a16="http://schemas.microsoft.com/office/drawing/2014/main" id="{28C6D672-9C89-A84C-8EE7-1F6D7246C43D}"/>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461709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D2BF-F7A7-5B42-A3A9-DC16C406E01A}"/>
              </a:ext>
            </a:extLst>
          </p:cNvPr>
          <p:cNvSpPr>
            <a:spLocks noGrp="1"/>
          </p:cNvSpPr>
          <p:nvPr>
            <p:ph type="title"/>
          </p:nvPr>
        </p:nvSpPr>
        <p:spPr/>
        <p:txBody>
          <a:bodyPr>
            <a:normAutofit/>
          </a:bodyPr>
          <a:lstStyle/>
          <a:p>
            <a:r>
              <a:rPr lang="en-US" b="1" dirty="0"/>
              <a:t>Backpropagation</a:t>
            </a:r>
            <a:endParaRPr lang="en-US" dirty="0"/>
          </a:p>
        </p:txBody>
      </p:sp>
      <p:sp>
        <p:nvSpPr>
          <p:cNvPr id="3" name="Content Placeholder 2">
            <a:extLst>
              <a:ext uri="{FF2B5EF4-FFF2-40B4-BE49-F238E27FC236}">
                <a16:creationId xmlns:a16="http://schemas.microsoft.com/office/drawing/2014/main" id="{CD72AA8F-957F-CC47-9876-D2B1EF361F4D}"/>
              </a:ext>
            </a:extLst>
          </p:cNvPr>
          <p:cNvSpPr>
            <a:spLocks noGrp="1"/>
          </p:cNvSpPr>
          <p:nvPr>
            <p:ph idx="1"/>
          </p:nvPr>
        </p:nvSpPr>
        <p:spPr/>
        <p:txBody>
          <a:bodyPr/>
          <a:lstStyle/>
          <a:p>
            <a:r>
              <a:rPr lang="en-US" b="1" dirty="0"/>
              <a:t>Calculating error: </a:t>
            </a:r>
            <a:r>
              <a:rPr lang="en-US" dirty="0"/>
              <a:t>One way of representing the loss function is by using the </a:t>
            </a:r>
            <a:r>
              <a:rPr lang="en-US" b="1" dirty="0"/>
              <a:t>mean sum squared loss</a:t>
            </a:r>
            <a:r>
              <a:rPr lang="en-US" dirty="0"/>
              <a:t> function:</a:t>
            </a:r>
          </a:p>
          <a:p>
            <a:endParaRPr lang="en-US" dirty="0"/>
          </a:p>
          <a:p>
            <a:endParaRPr lang="en-US" dirty="0"/>
          </a:p>
          <a:p>
            <a:endParaRPr lang="en-US" dirty="0"/>
          </a:p>
          <a:p>
            <a:r>
              <a:rPr lang="en-US" dirty="0"/>
              <a:t>our goal is to get it as close as we can to 0. That means we will need to have close to no loss at all. As we are training our network, all we are doing is minimizing the loss.</a:t>
            </a:r>
          </a:p>
          <a:p>
            <a:endParaRPr lang="en-US" dirty="0"/>
          </a:p>
          <a:p>
            <a:r>
              <a:rPr lang="en-US" dirty="0"/>
              <a:t>To figure out </a:t>
            </a:r>
            <a:r>
              <a:rPr lang="en-US" dirty="0">
                <a:solidFill>
                  <a:schemeClr val="accent1"/>
                </a:solidFill>
              </a:rPr>
              <a:t>which direction </a:t>
            </a:r>
            <a:r>
              <a:rPr lang="en-US" dirty="0"/>
              <a:t>to alter our weights, we need to find the rate of change of our loss with respect to our weights. In other words, we need to use the derivative of the loss function to understand how the weights affect the input. Here comes: </a:t>
            </a:r>
            <a:r>
              <a:rPr lang="en-US" b="1" dirty="0">
                <a:solidFill>
                  <a:srgbClr val="FF0000"/>
                </a:solidFill>
              </a:rPr>
              <a:t>gradient descent</a:t>
            </a:r>
            <a:endParaRPr lang="en-US" dirty="0">
              <a:solidFill>
                <a:srgbClr val="FF0000"/>
              </a:solidFill>
            </a:endParaRPr>
          </a:p>
        </p:txBody>
      </p:sp>
      <p:sp>
        <p:nvSpPr>
          <p:cNvPr id="4" name="Date Placeholder 3">
            <a:extLst>
              <a:ext uri="{FF2B5EF4-FFF2-40B4-BE49-F238E27FC236}">
                <a16:creationId xmlns:a16="http://schemas.microsoft.com/office/drawing/2014/main" id="{2513162A-AAFB-3943-B362-EDD4D371D9DB}"/>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4D720A4B-D339-7F40-9EE7-238F4A25A9BE}"/>
              </a:ext>
            </a:extLst>
          </p:cNvPr>
          <p:cNvSpPr>
            <a:spLocks noGrp="1"/>
          </p:cNvSpPr>
          <p:nvPr>
            <p:ph type="sldNum" sz="quarter" idx="12"/>
          </p:nvPr>
        </p:nvSpPr>
        <p:spPr/>
        <p:txBody>
          <a:bodyPr/>
          <a:lstStyle/>
          <a:p>
            <a:pPr>
              <a:defRPr/>
            </a:pPr>
            <a:fld id="{5D7239ED-A247-3F49-9595-68E607AFDC4C}" type="slidenum">
              <a:rPr lang="en-US" smtClean="0"/>
              <a:pPr>
                <a:defRPr/>
              </a:pPr>
              <a:t>41</a:t>
            </a:fld>
            <a:endParaRPr lang="en-US" dirty="0"/>
          </a:p>
        </p:txBody>
      </p:sp>
      <p:pic>
        <p:nvPicPr>
          <p:cNvPr id="6" name="Picture 5">
            <a:extLst>
              <a:ext uri="{FF2B5EF4-FFF2-40B4-BE49-F238E27FC236}">
                <a16:creationId xmlns:a16="http://schemas.microsoft.com/office/drawing/2014/main" id="{B8FDB6D3-5327-0A4A-9C5C-FE645E4F7375}"/>
              </a:ext>
            </a:extLst>
          </p:cNvPr>
          <p:cNvPicPr>
            <a:picLocks noChangeAspect="1"/>
          </p:cNvPicPr>
          <p:nvPr/>
        </p:nvPicPr>
        <p:blipFill>
          <a:blip r:embed="rId2"/>
          <a:stretch>
            <a:fillRect/>
          </a:stretch>
        </p:blipFill>
        <p:spPr>
          <a:xfrm>
            <a:off x="3030050" y="2536998"/>
            <a:ext cx="4711700" cy="952500"/>
          </a:xfrm>
          <a:prstGeom prst="rect">
            <a:avLst/>
          </a:prstGeom>
        </p:spPr>
      </p:pic>
      <p:sp>
        <p:nvSpPr>
          <p:cNvPr id="7" name="TextBox 6">
            <a:extLst>
              <a:ext uri="{FF2B5EF4-FFF2-40B4-BE49-F238E27FC236}">
                <a16:creationId xmlns:a16="http://schemas.microsoft.com/office/drawing/2014/main" id="{FDBA05C5-2F71-104B-907C-CCCFF7E214D2}"/>
              </a:ext>
            </a:extLst>
          </p:cNvPr>
          <p:cNvSpPr txBox="1"/>
          <p:nvPr/>
        </p:nvSpPr>
        <p:spPr>
          <a:xfrm>
            <a:off x="8250640" y="2874748"/>
            <a:ext cx="3620452" cy="276999"/>
          </a:xfrm>
          <a:prstGeom prst="rect">
            <a:avLst/>
          </a:prstGeom>
          <a:noFill/>
        </p:spPr>
        <p:txBody>
          <a:bodyPr wrap="square" rtlCol="0">
            <a:spAutoFit/>
          </a:bodyPr>
          <a:lstStyle/>
          <a:p>
            <a:r>
              <a:rPr lang="en-US" sz="1200" dirty="0"/>
              <a:t>n: number of observations </a:t>
            </a:r>
          </a:p>
        </p:txBody>
      </p:sp>
      <p:sp>
        <p:nvSpPr>
          <p:cNvPr id="8" name="Footer Placeholder 7">
            <a:extLst>
              <a:ext uri="{FF2B5EF4-FFF2-40B4-BE49-F238E27FC236}">
                <a16:creationId xmlns:a16="http://schemas.microsoft.com/office/drawing/2014/main" id="{28C6D672-9C89-A84C-8EE7-1F6D7246C43D}"/>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430555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4DA8-8BDC-4641-AF36-8970CB4995F1}"/>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5C40DB5E-3375-484A-8206-F0F9F3B0CF77}"/>
              </a:ext>
            </a:extLst>
          </p:cNvPr>
          <p:cNvSpPr>
            <a:spLocks noGrp="1"/>
          </p:cNvSpPr>
          <p:nvPr>
            <p:ph idx="1"/>
          </p:nvPr>
        </p:nvSpPr>
        <p:spPr>
          <a:xfrm>
            <a:off x="243682" y="3287169"/>
            <a:ext cx="11387137" cy="2717882"/>
          </a:xfrm>
        </p:spPr>
        <p:txBody>
          <a:bodyPr/>
          <a:lstStyle/>
          <a:p>
            <a:r>
              <a:rPr lang="en-US" dirty="0"/>
              <a:t>Minimizing any function means finding the deepest valley in that function. </a:t>
            </a:r>
          </a:p>
          <a:p>
            <a:r>
              <a:rPr lang="en-US" dirty="0"/>
              <a:t>Analogically this can be seen as, walking down into a valley, trying to find </a:t>
            </a:r>
            <a:r>
              <a:rPr lang="en-US" b="1" dirty="0"/>
              <a:t>gold</a:t>
            </a:r>
            <a:r>
              <a:rPr lang="en-US" dirty="0"/>
              <a:t>(the lowest error value). </a:t>
            </a:r>
          </a:p>
          <a:p>
            <a:r>
              <a:rPr lang="en-US" dirty="0"/>
              <a:t> </a:t>
            </a:r>
            <a:r>
              <a:rPr lang="en-US" dirty="0">
                <a:solidFill>
                  <a:schemeClr val="accent1"/>
                </a:solidFill>
              </a:rPr>
              <a:t>Using calculus</a:t>
            </a:r>
            <a:r>
              <a:rPr lang="en-US" dirty="0"/>
              <a:t>, we know that the slope of a function is the derivative of the function with respect to a value. </a:t>
            </a:r>
            <a:r>
              <a:rPr lang="en-US" i="1" dirty="0"/>
              <a:t>This slope always points to the nearest valley!</a:t>
            </a:r>
          </a:p>
          <a:p>
            <a:r>
              <a:rPr lang="en-US" dirty="0"/>
              <a:t>Now that we have found the direction we need to increment/decrement the weight, we need to find </a:t>
            </a:r>
            <a:r>
              <a:rPr lang="en-US" b="1" dirty="0"/>
              <a:t>how much</a:t>
            </a:r>
            <a:r>
              <a:rPr lang="en-US" dirty="0"/>
              <a:t> !!!. Here, we use the </a:t>
            </a:r>
            <a:r>
              <a:rPr lang="en-US" b="1" dirty="0">
                <a:solidFill>
                  <a:schemeClr val="accent1"/>
                </a:solidFill>
              </a:rPr>
              <a:t>Learning Rate</a:t>
            </a:r>
            <a:r>
              <a:rPr lang="en-US" b="1" dirty="0"/>
              <a:t>.</a:t>
            </a:r>
            <a:r>
              <a:rPr lang="en-US" dirty="0"/>
              <a:t> </a:t>
            </a:r>
          </a:p>
        </p:txBody>
      </p:sp>
      <p:sp>
        <p:nvSpPr>
          <p:cNvPr id="4" name="Date Placeholder 3">
            <a:extLst>
              <a:ext uri="{FF2B5EF4-FFF2-40B4-BE49-F238E27FC236}">
                <a16:creationId xmlns:a16="http://schemas.microsoft.com/office/drawing/2014/main" id="{604D20FC-5D4C-194F-8DEE-14FDF3020060}"/>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32DFCA53-1D86-5940-AA4C-C5C05994B547}"/>
              </a:ext>
            </a:extLst>
          </p:cNvPr>
          <p:cNvSpPr>
            <a:spLocks noGrp="1"/>
          </p:cNvSpPr>
          <p:nvPr>
            <p:ph type="sldNum" sz="quarter" idx="12"/>
          </p:nvPr>
        </p:nvSpPr>
        <p:spPr/>
        <p:txBody>
          <a:bodyPr/>
          <a:lstStyle/>
          <a:p>
            <a:pPr>
              <a:defRPr/>
            </a:pPr>
            <a:fld id="{5D7239ED-A247-3F49-9595-68E607AFDC4C}" type="slidenum">
              <a:rPr lang="en-US" smtClean="0"/>
              <a:pPr>
                <a:defRPr/>
              </a:pPr>
              <a:t>42</a:t>
            </a:fld>
            <a:endParaRPr lang="en-US" dirty="0"/>
          </a:p>
        </p:txBody>
      </p:sp>
      <p:pic>
        <p:nvPicPr>
          <p:cNvPr id="6" name="Picture 5">
            <a:extLst>
              <a:ext uri="{FF2B5EF4-FFF2-40B4-BE49-F238E27FC236}">
                <a16:creationId xmlns:a16="http://schemas.microsoft.com/office/drawing/2014/main" id="{15BE1310-E312-D34C-89B2-ED2DDFD3EA3C}"/>
              </a:ext>
            </a:extLst>
          </p:cNvPr>
          <p:cNvPicPr>
            <a:picLocks noChangeAspect="1"/>
          </p:cNvPicPr>
          <p:nvPr/>
        </p:nvPicPr>
        <p:blipFill>
          <a:blip r:embed="rId2"/>
          <a:stretch>
            <a:fillRect/>
          </a:stretch>
        </p:blipFill>
        <p:spPr>
          <a:xfrm>
            <a:off x="314325" y="1571625"/>
            <a:ext cx="7508875" cy="1413188"/>
          </a:xfrm>
          <a:prstGeom prst="rect">
            <a:avLst/>
          </a:prstGeom>
        </p:spPr>
      </p:pic>
      <p:pic>
        <p:nvPicPr>
          <p:cNvPr id="7" name="Picture 6">
            <a:extLst>
              <a:ext uri="{FF2B5EF4-FFF2-40B4-BE49-F238E27FC236}">
                <a16:creationId xmlns:a16="http://schemas.microsoft.com/office/drawing/2014/main" id="{9F495C73-0054-D543-8729-682374D18D78}"/>
              </a:ext>
            </a:extLst>
          </p:cNvPr>
          <p:cNvPicPr>
            <a:picLocks noChangeAspect="1"/>
          </p:cNvPicPr>
          <p:nvPr/>
        </p:nvPicPr>
        <p:blipFill>
          <a:blip r:embed="rId3"/>
          <a:stretch>
            <a:fillRect/>
          </a:stretch>
        </p:blipFill>
        <p:spPr>
          <a:xfrm>
            <a:off x="7823200" y="542611"/>
            <a:ext cx="4368800" cy="2769147"/>
          </a:xfrm>
          <a:prstGeom prst="rect">
            <a:avLst/>
          </a:prstGeom>
        </p:spPr>
      </p:pic>
      <p:sp>
        <p:nvSpPr>
          <p:cNvPr id="8" name="Rectangle 7">
            <a:extLst>
              <a:ext uri="{FF2B5EF4-FFF2-40B4-BE49-F238E27FC236}">
                <a16:creationId xmlns:a16="http://schemas.microsoft.com/office/drawing/2014/main" id="{3F866661-0642-2A40-88F7-E7D49D0572D5}"/>
              </a:ext>
            </a:extLst>
          </p:cNvPr>
          <p:cNvSpPr/>
          <p:nvPr/>
        </p:nvSpPr>
        <p:spPr>
          <a:xfrm>
            <a:off x="3762685" y="5886463"/>
            <a:ext cx="3927165" cy="369332"/>
          </a:xfrm>
          <a:prstGeom prst="rect">
            <a:avLst/>
          </a:prstGeom>
        </p:spPr>
        <p:txBody>
          <a:bodyPr wrap="none">
            <a:spAutoFit/>
          </a:bodyPr>
          <a:lstStyle/>
          <a:p>
            <a:r>
              <a:rPr lang="en-US" dirty="0">
                <a:solidFill>
                  <a:schemeClr val="accent1"/>
                </a:solidFill>
                <a:latin typeface="medium-content-serif-font"/>
              </a:rPr>
              <a:t>can be learned mostly by trial and error.</a:t>
            </a:r>
            <a:endParaRPr lang="en-US" dirty="0">
              <a:solidFill>
                <a:schemeClr val="accent1"/>
              </a:solidFill>
            </a:endParaRPr>
          </a:p>
        </p:txBody>
      </p:sp>
      <p:sp>
        <p:nvSpPr>
          <p:cNvPr id="9" name="Footer Placeholder 8">
            <a:extLst>
              <a:ext uri="{FF2B5EF4-FFF2-40B4-BE49-F238E27FC236}">
                <a16:creationId xmlns:a16="http://schemas.microsoft.com/office/drawing/2014/main" id="{8FC8F168-2EFB-2244-95BF-4E808D5905D1}"/>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4043969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1D59-609C-0049-8D83-7E399D0EE051}"/>
              </a:ext>
            </a:extLst>
          </p:cNvPr>
          <p:cNvSpPr>
            <a:spLocks noGrp="1"/>
          </p:cNvSpPr>
          <p:nvPr>
            <p:ph type="title"/>
          </p:nvPr>
        </p:nvSpPr>
        <p:spPr/>
        <p:txBody>
          <a:bodyPr/>
          <a:lstStyle/>
          <a:p>
            <a:r>
              <a:rPr lang="en-US" dirty="0"/>
              <a:t>The backpropagation code</a:t>
            </a:r>
          </a:p>
        </p:txBody>
      </p:sp>
      <p:sp>
        <p:nvSpPr>
          <p:cNvPr id="3" name="Content Placeholder 2">
            <a:extLst>
              <a:ext uri="{FF2B5EF4-FFF2-40B4-BE49-F238E27FC236}">
                <a16:creationId xmlns:a16="http://schemas.microsoft.com/office/drawing/2014/main" id="{35DF94AC-0821-3440-A439-AD830D5C24B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545F6F8-09CE-BC4F-9B87-BF82DE1138E7}"/>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349C28EC-9A5F-9B48-834E-2EF858640C81}"/>
              </a:ext>
            </a:extLst>
          </p:cNvPr>
          <p:cNvSpPr>
            <a:spLocks noGrp="1"/>
          </p:cNvSpPr>
          <p:nvPr>
            <p:ph type="sldNum" sz="quarter" idx="12"/>
          </p:nvPr>
        </p:nvSpPr>
        <p:spPr/>
        <p:txBody>
          <a:bodyPr/>
          <a:lstStyle/>
          <a:p>
            <a:pPr>
              <a:defRPr/>
            </a:pPr>
            <a:fld id="{5D7239ED-A247-3F49-9595-68E607AFDC4C}" type="slidenum">
              <a:rPr lang="en-US" smtClean="0"/>
              <a:pPr>
                <a:defRPr/>
              </a:pPr>
              <a:t>43</a:t>
            </a:fld>
            <a:endParaRPr lang="en-US" dirty="0"/>
          </a:p>
        </p:txBody>
      </p:sp>
      <p:pic>
        <p:nvPicPr>
          <p:cNvPr id="7" name="Picture 6">
            <a:extLst>
              <a:ext uri="{FF2B5EF4-FFF2-40B4-BE49-F238E27FC236}">
                <a16:creationId xmlns:a16="http://schemas.microsoft.com/office/drawing/2014/main" id="{43D3B80C-F08A-EE42-B5C5-E53364C80102}"/>
              </a:ext>
            </a:extLst>
          </p:cNvPr>
          <p:cNvPicPr>
            <a:picLocks noChangeAspect="1"/>
          </p:cNvPicPr>
          <p:nvPr/>
        </p:nvPicPr>
        <p:blipFill>
          <a:blip r:embed="rId2"/>
          <a:stretch>
            <a:fillRect/>
          </a:stretch>
        </p:blipFill>
        <p:spPr>
          <a:xfrm>
            <a:off x="170400" y="1643062"/>
            <a:ext cx="11674985" cy="3941812"/>
          </a:xfrm>
          <a:prstGeom prst="rect">
            <a:avLst/>
          </a:prstGeom>
        </p:spPr>
      </p:pic>
      <p:sp>
        <p:nvSpPr>
          <p:cNvPr id="6" name="Footer Placeholder 5">
            <a:extLst>
              <a:ext uri="{FF2B5EF4-FFF2-40B4-BE49-F238E27FC236}">
                <a16:creationId xmlns:a16="http://schemas.microsoft.com/office/drawing/2014/main" id="{F1D74E0D-81C5-4F40-8968-680D1DC65DBF}"/>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4294818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9C21-C521-A544-B032-12282BEFC8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813C94-6DCA-9046-ABD2-6643FCCE215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1E466A2-EC58-B048-9000-854A834420BC}"/>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D854416A-9923-B64F-BFF2-5653A6BD6A87}"/>
              </a:ext>
            </a:extLst>
          </p:cNvPr>
          <p:cNvSpPr>
            <a:spLocks noGrp="1"/>
          </p:cNvSpPr>
          <p:nvPr>
            <p:ph type="sldNum" sz="quarter" idx="12"/>
          </p:nvPr>
        </p:nvSpPr>
        <p:spPr/>
        <p:txBody>
          <a:bodyPr/>
          <a:lstStyle/>
          <a:p>
            <a:pPr>
              <a:defRPr/>
            </a:pPr>
            <a:fld id="{5D7239ED-A247-3F49-9595-68E607AFDC4C}" type="slidenum">
              <a:rPr lang="en-US" smtClean="0"/>
              <a:pPr>
                <a:defRPr/>
              </a:pPr>
              <a:t>44</a:t>
            </a:fld>
            <a:endParaRPr lang="en-US" dirty="0"/>
          </a:p>
        </p:txBody>
      </p:sp>
      <p:pic>
        <p:nvPicPr>
          <p:cNvPr id="6" name="Picture 5">
            <a:extLst>
              <a:ext uri="{FF2B5EF4-FFF2-40B4-BE49-F238E27FC236}">
                <a16:creationId xmlns:a16="http://schemas.microsoft.com/office/drawing/2014/main" id="{819EC81D-B241-A045-8075-1CD8AD2B2881}"/>
              </a:ext>
            </a:extLst>
          </p:cNvPr>
          <p:cNvPicPr>
            <a:picLocks noChangeAspect="1"/>
          </p:cNvPicPr>
          <p:nvPr/>
        </p:nvPicPr>
        <p:blipFill>
          <a:blip r:embed="rId2"/>
          <a:stretch>
            <a:fillRect/>
          </a:stretch>
        </p:blipFill>
        <p:spPr>
          <a:xfrm>
            <a:off x="205739" y="300038"/>
            <a:ext cx="9979269" cy="6034296"/>
          </a:xfrm>
          <a:prstGeom prst="rect">
            <a:avLst/>
          </a:prstGeom>
        </p:spPr>
      </p:pic>
      <p:sp>
        <p:nvSpPr>
          <p:cNvPr id="7" name="Footer Placeholder 6">
            <a:extLst>
              <a:ext uri="{FF2B5EF4-FFF2-40B4-BE49-F238E27FC236}">
                <a16:creationId xmlns:a16="http://schemas.microsoft.com/office/drawing/2014/main" id="{023AC084-FF96-8E4E-A2AE-463B9B0864D4}"/>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748951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7A77-F7BE-104B-BCC9-9C2DC96B99AC}"/>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E054F8A8-B5D8-B348-A5FD-FB0BEDBD1D88}"/>
              </a:ext>
            </a:extLst>
          </p:cNvPr>
          <p:cNvPicPr>
            <a:picLocks noGrp="1" noChangeAspect="1"/>
          </p:cNvPicPr>
          <p:nvPr>
            <p:ph idx="1"/>
          </p:nvPr>
        </p:nvPicPr>
        <p:blipFill>
          <a:blip r:embed="rId2"/>
          <a:stretch>
            <a:fillRect/>
          </a:stretch>
        </p:blipFill>
        <p:spPr>
          <a:xfrm>
            <a:off x="-1" y="0"/>
            <a:ext cx="2686929" cy="6769217"/>
          </a:xfrm>
          <a:prstGeom prst="rect">
            <a:avLst/>
          </a:prstGeom>
        </p:spPr>
      </p:pic>
      <p:sp>
        <p:nvSpPr>
          <p:cNvPr id="4" name="Date Placeholder 3">
            <a:extLst>
              <a:ext uri="{FF2B5EF4-FFF2-40B4-BE49-F238E27FC236}">
                <a16:creationId xmlns:a16="http://schemas.microsoft.com/office/drawing/2014/main" id="{EF4699AE-6E82-724E-8073-FB071AFF7C5D}"/>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9148F608-EAA2-EC45-AB2F-1B3CBE355EBB}"/>
              </a:ext>
            </a:extLst>
          </p:cNvPr>
          <p:cNvSpPr>
            <a:spLocks noGrp="1"/>
          </p:cNvSpPr>
          <p:nvPr>
            <p:ph type="sldNum" sz="quarter" idx="12"/>
          </p:nvPr>
        </p:nvSpPr>
        <p:spPr/>
        <p:txBody>
          <a:bodyPr/>
          <a:lstStyle/>
          <a:p>
            <a:pPr>
              <a:defRPr/>
            </a:pPr>
            <a:fld id="{5D7239ED-A247-3F49-9595-68E607AFDC4C}" type="slidenum">
              <a:rPr lang="en-US" smtClean="0"/>
              <a:pPr>
                <a:defRPr/>
              </a:pPr>
              <a:t>45</a:t>
            </a:fld>
            <a:endParaRPr lang="en-US" dirty="0"/>
          </a:p>
        </p:txBody>
      </p:sp>
      <p:pic>
        <p:nvPicPr>
          <p:cNvPr id="6" name="Picture 5">
            <a:extLst>
              <a:ext uri="{FF2B5EF4-FFF2-40B4-BE49-F238E27FC236}">
                <a16:creationId xmlns:a16="http://schemas.microsoft.com/office/drawing/2014/main" id="{29900484-C30B-9C41-A5DC-0AFD5A358175}"/>
              </a:ext>
            </a:extLst>
          </p:cNvPr>
          <p:cNvPicPr>
            <a:picLocks noChangeAspect="1"/>
          </p:cNvPicPr>
          <p:nvPr/>
        </p:nvPicPr>
        <p:blipFill>
          <a:blip r:embed="rId3"/>
          <a:stretch>
            <a:fillRect/>
          </a:stretch>
        </p:blipFill>
        <p:spPr>
          <a:xfrm>
            <a:off x="3329166" y="0"/>
            <a:ext cx="2446511" cy="6812771"/>
          </a:xfrm>
          <a:prstGeom prst="rect">
            <a:avLst/>
          </a:prstGeom>
        </p:spPr>
      </p:pic>
      <p:pic>
        <p:nvPicPr>
          <p:cNvPr id="8" name="Picture 7">
            <a:extLst>
              <a:ext uri="{FF2B5EF4-FFF2-40B4-BE49-F238E27FC236}">
                <a16:creationId xmlns:a16="http://schemas.microsoft.com/office/drawing/2014/main" id="{8E3F53A3-6ABE-CC45-ADAA-86E3FFE717B1}"/>
              </a:ext>
            </a:extLst>
          </p:cNvPr>
          <p:cNvPicPr>
            <a:picLocks noChangeAspect="1"/>
          </p:cNvPicPr>
          <p:nvPr/>
        </p:nvPicPr>
        <p:blipFill>
          <a:blip r:embed="rId4"/>
          <a:stretch>
            <a:fillRect/>
          </a:stretch>
        </p:blipFill>
        <p:spPr>
          <a:xfrm>
            <a:off x="7287419" y="2601119"/>
            <a:ext cx="4343400" cy="1320800"/>
          </a:xfrm>
          <a:prstGeom prst="rect">
            <a:avLst/>
          </a:prstGeom>
        </p:spPr>
      </p:pic>
      <p:sp>
        <p:nvSpPr>
          <p:cNvPr id="3" name="Footer Placeholder 2">
            <a:extLst>
              <a:ext uri="{FF2B5EF4-FFF2-40B4-BE49-F238E27FC236}">
                <a16:creationId xmlns:a16="http://schemas.microsoft.com/office/drawing/2014/main" id="{1AA16440-9DEE-1445-94DD-2EC09FA3FE43}"/>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733405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C84F-283C-CF41-ACEE-7F16E4F39910}"/>
              </a:ext>
            </a:extLst>
          </p:cNvPr>
          <p:cNvSpPr>
            <a:spLocks noGrp="1"/>
          </p:cNvSpPr>
          <p:nvPr>
            <p:ph type="title"/>
          </p:nvPr>
        </p:nvSpPr>
        <p:spPr/>
        <p:txBody>
          <a:bodyPr/>
          <a:lstStyle/>
          <a:p>
            <a:r>
              <a:rPr lang="en-US" dirty="0"/>
              <a:t>Learning rule for adjusting weights</a:t>
            </a:r>
          </a:p>
        </p:txBody>
      </p:sp>
      <p:pic>
        <p:nvPicPr>
          <p:cNvPr id="7" name="Content Placeholder 6">
            <a:extLst>
              <a:ext uri="{FF2B5EF4-FFF2-40B4-BE49-F238E27FC236}">
                <a16:creationId xmlns:a16="http://schemas.microsoft.com/office/drawing/2014/main" id="{E66128C3-9478-C241-B2C3-8BF1C183A24E}"/>
              </a:ext>
            </a:extLst>
          </p:cNvPr>
          <p:cNvPicPr>
            <a:picLocks noGrp="1" noChangeAspect="1"/>
          </p:cNvPicPr>
          <p:nvPr>
            <p:ph idx="1"/>
          </p:nvPr>
        </p:nvPicPr>
        <p:blipFill>
          <a:blip r:embed="rId2"/>
          <a:stretch>
            <a:fillRect/>
          </a:stretch>
        </p:blipFill>
        <p:spPr>
          <a:xfrm>
            <a:off x="221925" y="1259505"/>
            <a:ext cx="7285688" cy="4108549"/>
          </a:xfrm>
          <a:prstGeom prst="rect">
            <a:avLst/>
          </a:prstGeom>
        </p:spPr>
      </p:pic>
      <p:sp>
        <p:nvSpPr>
          <p:cNvPr id="4" name="Date Placeholder 3">
            <a:extLst>
              <a:ext uri="{FF2B5EF4-FFF2-40B4-BE49-F238E27FC236}">
                <a16:creationId xmlns:a16="http://schemas.microsoft.com/office/drawing/2014/main" id="{8ED35E25-CE90-474B-AC2B-A936B6801F60}"/>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1E7FF664-38FF-C043-9F39-BE201F98D962}"/>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D21DD808-2BE3-AF49-BE8C-CF60444E174D}"/>
              </a:ext>
            </a:extLst>
          </p:cNvPr>
          <p:cNvSpPr>
            <a:spLocks noGrp="1"/>
          </p:cNvSpPr>
          <p:nvPr>
            <p:ph type="sldNum" sz="quarter" idx="12"/>
          </p:nvPr>
        </p:nvSpPr>
        <p:spPr/>
        <p:txBody>
          <a:bodyPr/>
          <a:lstStyle/>
          <a:p>
            <a:pPr>
              <a:defRPr/>
            </a:pPr>
            <a:fld id="{5D7239ED-A247-3F49-9595-68E607AFDC4C}" type="slidenum">
              <a:rPr lang="en-US" smtClean="0"/>
              <a:pPr>
                <a:defRPr/>
              </a:pPr>
              <a:t>46</a:t>
            </a:fld>
            <a:endParaRPr lang="en-US" dirty="0"/>
          </a:p>
        </p:txBody>
      </p:sp>
      <p:sp>
        <p:nvSpPr>
          <p:cNvPr id="8" name="Rectangle 7">
            <a:extLst>
              <a:ext uri="{FF2B5EF4-FFF2-40B4-BE49-F238E27FC236}">
                <a16:creationId xmlns:a16="http://schemas.microsoft.com/office/drawing/2014/main" id="{65DB89E9-075E-BD41-AF5E-AFD6FFA6AE66}"/>
              </a:ext>
            </a:extLst>
          </p:cNvPr>
          <p:cNvSpPr/>
          <p:nvPr/>
        </p:nvSpPr>
        <p:spPr>
          <a:xfrm>
            <a:off x="8907047" y="1259505"/>
            <a:ext cx="2403891" cy="923330"/>
          </a:xfrm>
          <a:prstGeom prst="rect">
            <a:avLst/>
          </a:prstGeom>
        </p:spPr>
        <p:txBody>
          <a:bodyPr wrap="square">
            <a:spAutoFit/>
          </a:bodyPr>
          <a:lstStyle/>
          <a:p>
            <a:r>
              <a:rPr lang="en-US" dirty="0">
                <a:solidFill>
                  <a:srgbClr val="333333"/>
                </a:solidFill>
                <a:latin typeface="Times New Roman" panose="02020603050405020304" pitchFamily="18" charset="0"/>
              </a:rPr>
              <a:t>This is called the </a:t>
            </a:r>
            <a:r>
              <a:rPr lang="en-US" i="1" dirty="0">
                <a:solidFill>
                  <a:srgbClr val="333333"/>
                </a:solidFill>
                <a:latin typeface="Times New Roman" panose="02020603050405020304" pitchFamily="18" charset="0"/>
              </a:rPr>
              <a:t>Perceptron convergence theorem</a:t>
            </a:r>
            <a:endParaRPr lang="en-US" dirty="0"/>
          </a:p>
        </p:txBody>
      </p:sp>
      <p:pic>
        <p:nvPicPr>
          <p:cNvPr id="9" name="Picture 8">
            <a:extLst>
              <a:ext uri="{FF2B5EF4-FFF2-40B4-BE49-F238E27FC236}">
                <a16:creationId xmlns:a16="http://schemas.microsoft.com/office/drawing/2014/main" id="{33324773-16C2-9247-9B62-1BA457E03B7A}"/>
              </a:ext>
            </a:extLst>
          </p:cNvPr>
          <p:cNvPicPr>
            <a:picLocks noChangeAspect="1"/>
          </p:cNvPicPr>
          <p:nvPr/>
        </p:nvPicPr>
        <p:blipFill rotWithShape="1">
          <a:blip r:embed="rId3"/>
          <a:srcRect t="65936"/>
          <a:stretch/>
        </p:blipFill>
        <p:spPr>
          <a:xfrm>
            <a:off x="1813810" y="5488958"/>
            <a:ext cx="7542184" cy="1369042"/>
          </a:xfrm>
          <a:prstGeom prst="rect">
            <a:avLst/>
          </a:prstGeom>
        </p:spPr>
      </p:pic>
      <p:pic>
        <p:nvPicPr>
          <p:cNvPr id="10" name="Picture 9">
            <a:extLst>
              <a:ext uri="{FF2B5EF4-FFF2-40B4-BE49-F238E27FC236}">
                <a16:creationId xmlns:a16="http://schemas.microsoft.com/office/drawing/2014/main" id="{B7A90493-E1A0-924D-BBCB-003F73242DDC}"/>
              </a:ext>
            </a:extLst>
          </p:cNvPr>
          <p:cNvPicPr>
            <a:picLocks noChangeAspect="1"/>
          </p:cNvPicPr>
          <p:nvPr/>
        </p:nvPicPr>
        <p:blipFill>
          <a:blip r:embed="rId4"/>
          <a:stretch>
            <a:fillRect/>
          </a:stretch>
        </p:blipFill>
        <p:spPr>
          <a:xfrm>
            <a:off x="7584806" y="2794997"/>
            <a:ext cx="4607194" cy="2057059"/>
          </a:xfrm>
          <a:prstGeom prst="rect">
            <a:avLst/>
          </a:prstGeom>
        </p:spPr>
      </p:pic>
    </p:spTree>
    <p:extLst>
      <p:ext uri="{BB962C8B-B14F-4D97-AF65-F5344CB8AC3E}">
        <p14:creationId xmlns:p14="http://schemas.microsoft.com/office/powerpoint/2010/main" val="2704420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65F4-82AD-084A-B930-12D02FE39122}"/>
              </a:ext>
            </a:extLst>
          </p:cNvPr>
          <p:cNvSpPr>
            <a:spLocks noGrp="1"/>
          </p:cNvSpPr>
          <p:nvPr>
            <p:ph type="title"/>
          </p:nvPr>
        </p:nvSpPr>
        <p:spPr/>
        <p:txBody>
          <a:bodyPr/>
          <a:lstStyle/>
          <a:p>
            <a:r>
              <a:rPr lang="en-US" b="1" dirty="0"/>
              <a:t>Build a model</a:t>
            </a:r>
          </a:p>
        </p:txBody>
      </p:sp>
      <p:sp>
        <p:nvSpPr>
          <p:cNvPr id="3" name="Content Placeholder 2">
            <a:extLst>
              <a:ext uri="{FF2B5EF4-FFF2-40B4-BE49-F238E27FC236}">
                <a16:creationId xmlns:a16="http://schemas.microsoft.com/office/drawing/2014/main" id="{0FA94128-0676-F14B-A4C8-1484FB4DEED8}"/>
              </a:ext>
            </a:extLst>
          </p:cNvPr>
          <p:cNvSpPr>
            <a:spLocks noGrp="1"/>
          </p:cNvSpPr>
          <p:nvPr>
            <p:ph idx="1"/>
          </p:nvPr>
        </p:nvSpPr>
        <p:spPr/>
        <p:txBody>
          <a:bodyPr/>
          <a:lstStyle/>
          <a:p>
            <a:pPr marL="0" indent="0">
              <a:buNone/>
            </a:pPr>
            <a:r>
              <a:rPr lang="en-US" dirty="0"/>
              <a:t>	from </a:t>
            </a:r>
            <a:r>
              <a:rPr lang="en-US" dirty="0" err="1"/>
              <a:t>keras.models</a:t>
            </a:r>
            <a:r>
              <a:rPr lang="en-US" dirty="0"/>
              <a:t> import Sequential</a:t>
            </a:r>
          </a:p>
          <a:p>
            <a:pPr marL="0" indent="0">
              <a:buNone/>
            </a:pPr>
            <a:r>
              <a:rPr lang="en-US" dirty="0"/>
              <a:t>	from </a:t>
            </a:r>
            <a:r>
              <a:rPr lang="en-US" dirty="0" err="1"/>
              <a:t>keras.layers</a:t>
            </a:r>
            <a:r>
              <a:rPr lang="en-US" dirty="0"/>
              <a:t> import Dense, Dropout, Activation</a:t>
            </a:r>
          </a:p>
          <a:p>
            <a:pPr marL="0" indent="0">
              <a:buNone/>
            </a:pPr>
            <a:endParaRPr lang="en-US" dirty="0"/>
          </a:p>
          <a:p>
            <a:pPr marL="0" indent="0">
              <a:buNone/>
            </a:pPr>
            <a:r>
              <a:rPr lang="en-US" dirty="0"/>
              <a:t>	model = Sequential()</a:t>
            </a:r>
          </a:p>
          <a:p>
            <a:pPr marL="0" indent="0">
              <a:buNone/>
            </a:pPr>
            <a:endParaRPr lang="en-US" dirty="0"/>
          </a:p>
          <a:p>
            <a:r>
              <a:rPr lang="en-US" dirty="0"/>
              <a:t> The first thing to get right is to ensure the input layer has the right number of inputs.</a:t>
            </a:r>
          </a:p>
          <a:p>
            <a:r>
              <a:rPr lang="en-US" dirty="0"/>
              <a:t> How do we know the number of layers and their types?</a:t>
            </a:r>
          </a:p>
          <a:p>
            <a:r>
              <a:rPr lang="en-US" dirty="0"/>
              <a:t> This is a very hard question. There are heuristics that we can use and often the best network structure is found through a process of </a:t>
            </a:r>
            <a:r>
              <a:rPr lang="en-US" dirty="0">
                <a:solidFill>
                  <a:srgbClr val="FF0000"/>
                </a:solidFill>
              </a:rPr>
              <a:t>trial and error </a:t>
            </a:r>
            <a:r>
              <a:rPr lang="en-US" dirty="0"/>
              <a:t>experimentation. </a:t>
            </a:r>
          </a:p>
          <a:p>
            <a:r>
              <a:rPr lang="en-US" dirty="0"/>
              <a:t>Generally, you need a network large enough to capture the structure of the problem if that helps at all.</a:t>
            </a:r>
          </a:p>
          <a:p>
            <a:pPr marL="0" indent="0">
              <a:buNone/>
            </a:pPr>
            <a:endParaRPr lang="en-US" dirty="0"/>
          </a:p>
        </p:txBody>
      </p:sp>
      <p:sp>
        <p:nvSpPr>
          <p:cNvPr id="4" name="Date Placeholder 3">
            <a:extLst>
              <a:ext uri="{FF2B5EF4-FFF2-40B4-BE49-F238E27FC236}">
                <a16:creationId xmlns:a16="http://schemas.microsoft.com/office/drawing/2014/main" id="{6FE0D7F2-1ABB-0046-AC6B-30E27C588141}"/>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D352C5D2-A37D-8040-872A-9900F8B48198}"/>
              </a:ext>
            </a:extLst>
          </p:cNvPr>
          <p:cNvSpPr>
            <a:spLocks noGrp="1"/>
          </p:cNvSpPr>
          <p:nvPr>
            <p:ph type="sldNum" sz="quarter" idx="12"/>
          </p:nvPr>
        </p:nvSpPr>
        <p:spPr/>
        <p:txBody>
          <a:bodyPr/>
          <a:lstStyle/>
          <a:p>
            <a:pPr>
              <a:defRPr/>
            </a:pPr>
            <a:fld id="{5D7239ED-A247-3F49-9595-68E607AFDC4C}" type="slidenum">
              <a:rPr lang="en-US" smtClean="0"/>
              <a:pPr>
                <a:defRPr/>
              </a:pPr>
              <a:t>47</a:t>
            </a:fld>
            <a:endParaRPr lang="en-US" dirty="0"/>
          </a:p>
        </p:txBody>
      </p:sp>
      <p:sp>
        <p:nvSpPr>
          <p:cNvPr id="6" name="Footer Placeholder 5">
            <a:extLst>
              <a:ext uri="{FF2B5EF4-FFF2-40B4-BE49-F238E27FC236}">
                <a16:creationId xmlns:a16="http://schemas.microsoft.com/office/drawing/2014/main" id="{E7CB8DDA-C6E3-7D44-8279-013D50F040A6}"/>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295257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229F-BA9B-6042-9D27-0885513E08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AA4B16-CCB4-A64A-AA70-596D0104FC58}"/>
              </a:ext>
            </a:extLst>
          </p:cNvPr>
          <p:cNvSpPr>
            <a:spLocks noGrp="1"/>
          </p:cNvSpPr>
          <p:nvPr>
            <p:ph idx="1"/>
          </p:nvPr>
        </p:nvSpPr>
        <p:spPr/>
        <p:txBody>
          <a:bodyPr/>
          <a:lstStyle/>
          <a:p>
            <a:r>
              <a:rPr lang="en-US" dirty="0"/>
              <a:t>Fully connected layers are defined using the </a:t>
            </a:r>
            <a:r>
              <a:rPr lang="en-US" dirty="0">
                <a:solidFill>
                  <a:srgbClr val="FF0000"/>
                </a:solidFill>
              </a:rPr>
              <a:t>Dense</a:t>
            </a:r>
            <a:r>
              <a:rPr lang="en-US" dirty="0"/>
              <a:t> class. We can specify the number of neurons in the layer as the first argument, the initialization method as the second argument as </a:t>
            </a:r>
            <a:r>
              <a:rPr lang="en-US" b="1" dirty="0" err="1"/>
              <a:t>init</a:t>
            </a:r>
            <a:r>
              <a:rPr lang="en-US" dirty="0"/>
              <a:t> and specify the activation function using the </a:t>
            </a:r>
            <a:r>
              <a:rPr lang="en-US" b="1" dirty="0"/>
              <a:t>activation</a:t>
            </a:r>
            <a:r>
              <a:rPr lang="en-US" dirty="0"/>
              <a:t> argument.</a:t>
            </a:r>
          </a:p>
          <a:p>
            <a:endParaRPr lang="en-US" dirty="0"/>
          </a:p>
          <a:p>
            <a:r>
              <a:rPr lang="en-US" dirty="0"/>
              <a:t>For our previous example about </a:t>
            </a:r>
            <a:r>
              <a:rPr lang="en-US" dirty="0">
                <a:hlinkClick r:id="rId2"/>
              </a:rPr>
              <a:t>iris flowers dataset</a:t>
            </a:r>
            <a:r>
              <a:rPr lang="en-US" dirty="0"/>
              <a:t>. We have 4 features and 3 output classes</a:t>
            </a:r>
            <a:br>
              <a:rPr lang="en-US" dirty="0"/>
            </a:br>
            <a:endParaRPr lang="en-US" dirty="0"/>
          </a:p>
        </p:txBody>
      </p:sp>
      <p:sp>
        <p:nvSpPr>
          <p:cNvPr id="4" name="Date Placeholder 3">
            <a:extLst>
              <a:ext uri="{FF2B5EF4-FFF2-40B4-BE49-F238E27FC236}">
                <a16:creationId xmlns:a16="http://schemas.microsoft.com/office/drawing/2014/main" id="{140E7A27-F167-2B41-9F48-78CF09152171}"/>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279FF7D3-429A-174E-B542-F5F55F1ED50F}"/>
              </a:ext>
            </a:extLst>
          </p:cNvPr>
          <p:cNvSpPr>
            <a:spLocks noGrp="1"/>
          </p:cNvSpPr>
          <p:nvPr>
            <p:ph type="sldNum" sz="quarter" idx="12"/>
          </p:nvPr>
        </p:nvSpPr>
        <p:spPr/>
        <p:txBody>
          <a:bodyPr/>
          <a:lstStyle/>
          <a:p>
            <a:pPr>
              <a:defRPr/>
            </a:pPr>
            <a:fld id="{5D7239ED-A247-3F49-9595-68E607AFDC4C}" type="slidenum">
              <a:rPr lang="en-US" smtClean="0"/>
              <a:pPr>
                <a:defRPr/>
              </a:pPr>
              <a:t>48</a:t>
            </a:fld>
            <a:endParaRPr lang="en-US" dirty="0"/>
          </a:p>
        </p:txBody>
      </p:sp>
      <p:pic>
        <p:nvPicPr>
          <p:cNvPr id="6" name="Picture 5">
            <a:extLst>
              <a:ext uri="{FF2B5EF4-FFF2-40B4-BE49-F238E27FC236}">
                <a16:creationId xmlns:a16="http://schemas.microsoft.com/office/drawing/2014/main" id="{85A1A299-F084-E941-B955-0D94B140BD3E}"/>
              </a:ext>
            </a:extLst>
          </p:cNvPr>
          <p:cNvPicPr>
            <a:picLocks noChangeAspect="1"/>
          </p:cNvPicPr>
          <p:nvPr/>
        </p:nvPicPr>
        <p:blipFill>
          <a:blip r:embed="rId3"/>
          <a:stretch>
            <a:fillRect/>
          </a:stretch>
        </p:blipFill>
        <p:spPr>
          <a:xfrm>
            <a:off x="1670367" y="3957636"/>
            <a:ext cx="7127895" cy="1585913"/>
          </a:xfrm>
          <a:prstGeom prst="rect">
            <a:avLst/>
          </a:prstGeom>
        </p:spPr>
      </p:pic>
      <p:sp>
        <p:nvSpPr>
          <p:cNvPr id="7" name="Footer Placeholder 6">
            <a:extLst>
              <a:ext uri="{FF2B5EF4-FFF2-40B4-BE49-F238E27FC236}">
                <a16:creationId xmlns:a16="http://schemas.microsoft.com/office/drawing/2014/main" id="{6474A370-CFCE-6942-A3E5-6511E8B3587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854139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1F91-2A2F-3544-B0A8-C1537C1FD7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7335A3-8359-F04C-A459-C1C795A68449}"/>
              </a:ext>
            </a:extLst>
          </p:cNvPr>
          <p:cNvSpPr>
            <a:spLocks noGrp="1"/>
          </p:cNvSpPr>
          <p:nvPr>
            <p:ph idx="1"/>
          </p:nvPr>
        </p:nvSpPr>
        <p:spPr/>
        <p:txBody>
          <a:bodyPr/>
          <a:lstStyle/>
          <a:p>
            <a:r>
              <a:rPr lang="en-US" dirty="0"/>
              <a:t>The network topology of this simple one-layer neural network can be summarized as:</a:t>
            </a:r>
          </a:p>
          <a:p>
            <a:pPr marL="547687" lvl="2" indent="0">
              <a:buNone/>
            </a:pPr>
            <a:r>
              <a:rPr lang="en-US" dirty="0"/>
              <a:t>4 input </a:t>
            </a:r>
            <a:r>
              <a:rPr lang="en-US" dirty="0">
                <a:sym typeface="Wingdings" pitchFamily="2" charset="2"/>
              </a:rPr>
              <a:t>  (1 hidden layer with 8 neurons)  3 output</a:t>
            </a:r>
            <a:endParaRPr lang="en-US" dirty="0"/>
          </a:p>
          <a:p>
            <a:pPr marL="274637" lvl="1" indent="0">
              <a:buNone/>
            </a:pPr>
            <a:r>
              <a:rPr lang="en-US" dirty="0">
                <a:solidFill>
                  <a:srgbClr val="B85C00"/>
                </a:solidFill>
                <a:latin typeface="inherit"/>
              </a:rPr>
              <a:t># create model</a:t>
            </a:r>
            <a:endParaRPr lang="en-US" dirty="0">
              <a:solidFill>
                <a:srgbClr val="000000"/>
              </a:solidFill>
              <a:latin typeface="inherit"/>
            </a:endParaRPr>
          </a:p>
          <a:p>
            <a:pPr marL="274637" lvl="1" indent="0">
              <a:buNone/>
            </a:pPr>
            <a:r>
              <a:rPr lang="en-US" dirty="0">
                <a:solidFill>
                  <a:srgbClr val="002D7A"/>
                </a:solidFill>
                <a:latin typeface="inherit"/>
              </a:rPr>
              <a:t>model</a:t>
            </a:r>
            <a:r>
              <a:rPr lang="en-US" dirty="0">
                <a:solidFill>
                  <a:srgbClr val="006FE0"/>
                </a:solidFill>
                <a:latin typeface="inherit"/>
              </a:rPr>
              <a:t> = </a:t>
            </a:r>
            <a:r>
              <a:rPr lang="en-US" dirty="0">
                <a:solidFill>
                  <a:srgbClr val="004ED0"/>
                </a:solidFill>
                <a:latin typeface="inherit"/>
              </a:rPr>
              <a:t>Sequential</a:t>
            </a:r>
            <a:r>
              <a:rPr lang="en-US" dirty="0">
                <a:solidFill>
                  <a:srgbClr val="333333"/>
                </a:solidFill>
                <a:latin typeface="inherit"/>
              </a:rPr>
              <a:t>()</a:t>
            </a:r>
            <a:endParaRPr lang="en-US" dirty="0">
              <a:solidFill>
                <a:srgbClr val="000000"/>
              </a:solidFill>
              <a:latin typeface="inherit"/>
            </a:endParaRPr>
          </a:p>
          <a:p>
            <a:pPr marL="274637" lvl="1" indent="0">
              <a:buNone/>
            </a:pPr>
            <a:r>
              <a:rPr lang="en-US" dirty="0" err="1">
                <a:solidFill>
                  <a:srgbClr val="002D7A"/>
                </a:solidFill>
                <a:latin typeface="inherit"/>
              </a:rPr>
              <a:t>model</a:t>
            </a:r>
            <a:r>
              <a:rPr lang="en-US" dirty="0" err="1">
                <a:solidFill>
                  <a:srgbClr val="333333"/>
                </a:solidFill>
                <a:latin typeface="inherit"/>
              </a:rPr>
              <a:t>.</a:t>
            </a:r>
            <a:r>
              <a:rPr lang="en-US" dirty="0" err="1">
                <a:solidFill>
                  <a:srgbClr val="004ED0"/>
                </a:solidFill>
                <a:latin typeface="inherit"/>
              </a:rPr>
              <a:t>add</a:t>
            </a:r>
            <a:r>
              <a:rPr lang="en-US" dirty="0">
                <a:solidFill>
                  <a:srgbClr val="333333"/>
                </a:solidFill>
                <a:latin typeface="inherit"/>
              </a:rPr>
              <a:t>(</a:t>
            </a:r>
            <a:r>
              <a:rPr lang="en-US" dirty="0">
                <a:solidFill>
                  <a:srgbClr val="004ED0"/>
                </a:solidFill>
                <a:latin typeface="inherit"/>
              </a:rPr>
              <a:t>Dense</a:t>
            </a:r>
            <a:r>
              <a:rPr lang="en-US" dirty="0">
                <a:solidFill>
                  <a:srgbClr val="333333"/>
                </a:solidFill>
                <a:latin typeface="inherit"/>
              </a:rPr>
              <a:t>(</a:t>
            </a:r>
            <a:r>
              <a:rPr lang="en-US" dirty="0">
                <a:solidFill>
                  <a:srgbClr val="CE0000"/>
                </a:solidFill>
                <a:latin typeface="inherit"/>
              </a:rPr>
              <a:t>8</a:t>
            </a:r>
            <a:r>
              <a:rPr lang="en-US" dirty="0">
                <a:solidFill>
                  <a:srgbClr val="333333"/>
                </a:solidFill>
                <a:latin typeface="inherit"/>
              </a:rPr>
              <a:t>,</a:t>
            </a:r>
            <a:r>
              <a:rPr lang="en-US" dirty="0">
                <a:solidFill>
                  <a:srgbClr val="006FE0"/>
                </a:solidFill>
                <a:latin typeface="inherit"/>
              </a:rPr>
              <a:t> </a:t>
            </a:r>
            <a:r>
              <a:rPr lang="en-US" dirty="0" err="1">
                <a:solidFill>
                  <a:srgbClr val="002D7A"/>
                </a:solidFill>
                <a:latin typeface="inherit"/>
              </a:rPr>
              <a:t>input_dim</a:t>
            </a:r>
            <a:r>
              <a:rPr lang="en-US" dirty="0">
                <a:solidFill>
                  <a:srgbClr val="006FE0"/>
                </a:solidFill>
                <a:latin typeface="inherit"/>
              </a:rPr>
              <a:t>=</a:t>
            </a:r>
            <a:r>
              <a:rPr lang="en-US" dirty="0">
                <a:solidFill>
                  <a:srgbClr val="CE0000"/>
                </a:solidFill>
                <a:latin typeface="inherit"/>
              </a:rPr>
              <a:t>4</a:t>
            </a:r>
            <a:r>
              <a:rPr lang="en-US" dirty="0">
                <a:solidFill>
                  <a:srgbClr val="333333"/>
                </a:solidFill>
                <a:latin typeface="inherit"/>
              </a:rPr>
              <a:t>,</a:t>
            </a:r>
            <a:r>
              <a:rPr lang="en-US" dirty="0">
                <a:solidFill>
                  <a:srgbClr val="006FE0"/>
                </a:solidFill>
                <a:latin typeface="inherit"/>
              </a:rPr>
              <a:t> </a:t>
            </a:r>
            <a:r>
              <a:rPr lang="en-US" dirty="0">
                <a:solidFill>
                  <a:srgbClr val="002D7A"/>
                </a:solidFill>
                <a:latin typeface="inherit"/>
              </a:rPr>
              <a:t>activation</a:t>
            </a:r>
            <a:r>
              <a:rPr lang="en-US" dirty="0">
                <a:solidFill>
                  <a:srgbClr val="006FE0"/>
                </a:solidFill>
                <a:latin typeface="inherit"/>
              </a:rPr>
              <a:t>=</a:t>
            </a:r>
            <a:r>
              <a:rPr lang="en-US" dirty="0">
                <a:solidFill>
                  <a:srgbClr val="008000"/>
                </a:solidFill>
                <a:latin typeface="inherit"/>
              </a:rPr>
              <a:t>'</a:t>
            </a:r>
            <a:r>
              <a:rPr lang="en-US" dirty="0" err="1">
                <a:solidFill>
                  <a:srgbClr val="008000"/>
                </a:solidFill>
                <a:latin typeface="inherit"/>
              </a:rPr>
              <a:t>relu</a:t>
            </a:r>
            <a:r>
              <a:rPr lang="en-US" dirty="0">
                <a:solidFill>
                  <a:srgbClr val="008000"/>
                </a:solidFill>
                <a:latin typeface="inherit"/>
              </a:rPr>
              <a:t>'</a:t>
            </a:r>
            <a:r>
              <a:rPr lang="en-US" dirty="0">
                <a:solidFill>
                  <a:srgbClr val="333333"/>
                </a:solidFill>
                <a:latin typeface="inherit"/>
              </a:rPr>
              <a:t>))</a:t>
            </a:r>
            <a:endParaRPr lang="en-US" dirty="0">
              <a:solidFill>
                <a:srgbClr val="000000"/>
              </a:solidFill>
              <a:latin typeface="inherit"/>
            </a:endParaRPr>
          </a:p>
          <a:p>
            <a:pPr marL="274637" lvl="1" indent="0">
              <a:buNone/>
            </a:pPr>
            <a:r>
              <a:rPr lang="en-US" dirty="0" err="1">
                <a:solidFill>
                  <a:srgbClr val="002D7A"/>
                </a:solidFill>
                <a:latin typeface="inherit"/>
              </a:rPr>
              <a:t>model</a:t>
            </a:r>
            <a:r>
              <a:rPr lang="en-US" dirty="0" err="1">
                <a:solidFill>
                  <a:srgbClr val="333333"/>
                </a:solidFill>
                <a:latin typeface="inherit"/>
              </a:rPr>
              <a:t>.</a:t>
            </a:r>
            <a:r>
              <a:rPr lang="en-US" dirty="0" err="1">
                <a:solidFill>
                  <a:srgbClr val="004ED0"/>
                </a:solidFill>
                <a:latin typeface="inherit"/>
              </a:rPr>
              <a:t>add</a:t>
            </a:r>
            <a:r>
              <a:rPr lang="en-US" dirty="0">
                <a:solidFill>
                  <a:srgbClr val="333333"/>
                </a:solidFill>
                <a:latin typeface="inherit"/>
              </a:rPr>
              <a:t>(</a:t>
            </a:r>
            <a:r>
              <a:rPr lang="en-US" dirty="0">
                <a:solidFill>
                  <a:srgbClr val="004ED0"/>
                </a:solidFill>
                <a:latin typeface="inherit"/>
              </a:rPr>
              <a:t>Dense</a:t>
            </a:r>
            <a:r>
              <a:rPr lang="en-US" dirty="0">
                <a:solidFill>
                  <a:srgbClr val="333333"/>
                </a:solidFill>
                <a:latin typeface="inherit"/>
              </a:rPr>
              <a:t>(</a:t>
            </a:r>
            <a:r>
              <a:rPr lang="en-US" dirty="0">
                <a:solidFill>
                  <a:srgbClr val="CE0000"/>
                </a:solidFill>
                <a:latin typeface="inherit"/>
              </a:rPr>
              <a:t>3</a:t>
            </a:r>
            <a:r>
              <a:rPr lang="en-US" dirty="0">
                <a:solidFill>
                  <a:srgbClr val="333333"/>
                </a:solidFill>
                <a:latin typeface="inherit"/>
              </a:rPr>
              <a:t>,</a:t>
            </a:r>
            <a:r>
              <a:rPr lang="en-US" dirty="0">
                <a:solidFill>
                  <a:srgbClr val="006FE0"/>
                </a:solidFill>
                <a:latin typeface="inherit"/>
              </a:rPr>
              <a:t> </a:t>
            </a:r>
            <a:r>
              <a:rPr lang="en-US" dirty="0">
                <a:solidFill>
                  <a:srgbClr val="002D7A"/>
                </a:solidFill>
                <a:latin typeface="inherit"/>
              </a:rPr>
              <a:t>activation</a:t>
            </a:r>
            <a:r>
              <a:rPr lang="en-US" dirty="0">
                <a:solidFill>
                  <a:srgbClr val="006FE0"/>
                </a:solidFill>
                <a:latin typeface="inherit"/>
              </a:rPr>
              <a:t>=</a:t>
            </a:r>
            <a:r>
              <a:rPr lang="en-US" dirty="0">
                <a:solidFill>
                  <a:srgbClr val="008000"/>
                </a:solidFill>
                <a:latin typeface="inherit"/>
              </a:rPr>
              <a:t>‘</a:t>
            </a:r>
            <a:r>
              <a:rPr lang="en-US" dirty="0" err="1">
                <a:solidFill>
                  <a:srgbClr val="008000"/>
                </a:solidFill>
                <a:latin typeface="inherit"/>
              </a:rPr>
              <a:t>softmax</a:t>
            </a:r>
            <a:r>
              <a:rPr lang="en-US" dirty="0">
                <a:solidFill>
                  <a:srgbClr val="008000"/>
                </a:solidFill>
                <a:latin typeface="inherit"/>
              </a:rPr>
              <a:t>’</a:t>
            </a:r>
            <a:r>
              <a:rPr lang="en-US" dirty="0">
                <a:solidFill>
                  <a:srgbClr val="333333"/>
                </a:solidFill>
                <a:latin typeface="inherit"/>
              </a:rPr>
              <a:t>))</a:t>
            </a:r>
            <a:endParaRPr lang="en-US" dirty="0">
              <a:solidFill>
                <a:srgbClr val="000000"/>
              </a:solidFill>
              <a:latin typeface="inherit"/>
            </a:endParaRPr>
          </a:p>
          <a:p>
            <a:pPr marL="274637" lvl="1" indent="0">
              <a:buNone/>
            </a:pPr>
            <a:r>
              <a:rPr lang="en-US" dirty="0" err="1">
                <a:solidFill>
                  <a:srgbClr val="002D7A"/>
                </a:solidFill>
                <a:latin typeface="inherit"/>
              </a:rPr>
              <a:t>model.compile</a:t>
            </a:r>
            <a:r>
              <a:rPr lang="en-US" dirty="0">
                <a:solidFill>
                  <a:srgbClr val="002D7A"/>
                </a:solidFill>
                <a:latin typeface="inherit"/>
              </a:rPr>
              <a:t>(loss=</a:t>
            </a:r>
            <a:r>
              <a:rPr lang="en-US" dirty="0">
                <a:solidFill>
                  <a:schemeClr val="accent1"/>
                </a:solidFill>
                <a:latin typeface="inherit"/>
              </a:rPr>
              <a:t>'</a:t>
            </a:r>
            <a:r>
              <a:rPr lang="en-US" dirty="0" err="1">
                <a:solidFill>
                  <a:schemeClr val="accent1"/>
                </a:solidFill>
                <a:latin typeface="inherit"/>
              </a:rPr>
              <a:t>categorical_crossentropy</a:t>
            </a:r>
            <a:r>
              <a:rPr lang="en-US" dirty="0">
                <a:solidFill>
                  <a:srgbClr val="002D7A"/>
                </a:solidFill>
                <a:latin typeface="inherit"/>
              </a:rPr>
              <a:t>', optimizer='</a:t>
            </a:r>
            <a:r>
              <a:rPr lang="en-US" dirty="0" err="1">
                <a:solidFill>
                  <a:schemeClr val="accent1"/>
                </a:solidFill>
                <a:latin typeface="inherit"/>
              </a:rPr>
              <a:t>adam</a:t>
            </a:r>
            <a:r>
              <a:rPr lang="en-US" dirty="0">
                <a:solidFill>
                  <a:srgbClr val="002D7A"/>
                </a:solidFill>
                <a:latin typeface="inherit"/>
              </a:rPr>
              <a:t>', metrics=['</a:t>
            </a:r>
            <a:r>
              <a:rPr lang="en-US" dirty="0">
                <a:solidFill>
                  <a:schemeClr val="accent1"/>
                </a:solidFill>
                <a:latin typeface="inherit"/>
              </a:rPr>
              <a:t>accuracy</a:t>
            </a:r>
            <a:r>
              <a:rPr lang="en-US" dirty="0">
                <a:solidFill>
                  <a:srgbClr val="002D7A"/>
                </a:solidFill>
                <a:latin typeface="inherit"/>
              </a:rPr>
              <a:t>'])</a:t>
            </a:r>
          </a:p>
          <a:p>
            <a:pPr marL="274637" lvl="1" indent="0">
              <a:buNone/>
            </a:pPr>
            <a:r>
              <a:rPr lang="en-US" dirty="0" err="1">
                <a:solidFill>
                  <a:srgbClr val="002D7A"/>
                </a:solidFill>
                <a:latin typeface="inherit"/>
              </a:rPr>
              <a:t>model.fit</a:t>
            </a:r>
            <a:r>
              <a:rPr lang="en-US" dirty="0">
                <a:solidFill>
                  <a:srgbClr val="002D7A"/>
                </a:solidFill>
                <a:latin typeface="inherit"/>
              </a:rPr>
              <a:t>(X, Y, epochs=150, </a:t>
            </a:r>
            <a:r>
              <a:rPr lang="en-US" dirty="0" err="1">
                <a:solidFill>
                  <a:srgbClr val="002D7A"/>
                </a:solidFill>
                <a:latin typeface="inherit"/>
              </a:rPr>
              <a:t>batch_size</a:t>
            </a:r>
            <a:r>
              <a:rPr lang="en-US" dirty="0">
                <a:solidFill>
                  <a:srgbClr val="002D7A"/>
                </a:solidFill>
                <a:latin typeface="inherit"/>
              </a:rPr>
              <a:t>=5)</a:t>
            </a:r>
          </a:p>
          <a:p>
            <a:r>
              <a:rPr lang="en-US" dirty="0"/>
              <a:t>Compiling the model uses the efficient numerical libraries under the covers such as Theano or TensorFlow. The backend automatically chooses the best way to represent the network for training and making predictions to run on your hardware, such as CPU or GPU or even distributed.</a:t>
            </a:r>
          </a:p>
          <a:p>
            <a:r>
              <a:rPr lang="en-US" dirty="0"/>
              <a:t>Again, these can be chosen experimentally by trial and error.</a:t>
            </a:r>
          </a:p>
        </p:txBody>
      </p:sp>
      <p:sp>
        <p:nvSpPr>
          <p:cNvPr id="4" name="Date Placeholder 3">
            <a:extLst>
              <a:ext uri="{FF2B5EF4-FFF2-40B4-BE49-F238E27FC236}">
                <a16:creationId xmlns:a16="http://schemas.microsoft.com/office/drawing/2014/main" id="{0E869C94-836B-144C-9B3E-9A436AD9F94C}"/>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85B3A8BA-76FD-4046-91D2-2B9024C0794E}"/>
              </a:ext>
            </a:extLst>
          </p:cNvPr>
          <p:cNvSpPr>
            <a:spLocks noGrp="1"/>
          </p:cNvSpPr>
          <p:nvPr>
            <p:ph type="sldNum" sz="quarter" idx="12"/>
          </p:nvPr>
        </p:nvSpPr>
        <p:spPr/>
        <p:txBody>
          <a:bodyPr/>
          <a:lstStyle/>
          <a:p>
            <a:pPr>
              <a:defRPr/>
            </a:pPr>
            <a:fld id="{5D7239ED-A247-3F49-9595-68E607AFDC4C}" type="slidenum">
              <a:rPr lang="en-US" smtClean="0"/>
              <a:pPr>
                <a:defRPr/>
              </a:pPr>
              <a:t>49</a:t>
            </a:fld>
            <a:endParaRPr lang="en-US" dirty="0"/>
          </a:p>
        </p:txBody>
      </p:sp>
      <p:sp>
        <p:nvSpPr>
          <p:cNvPr id="6" name="Footer Placeholder 5">
            <a:extLst>
              <a:ext uri="{FF2B5EF4-FFF2-40B4-BE49-F238E27FC236}">
                <a16:creationId xmlns:a16="http://schemas.microsoft.com/office/drawing/2014/main" id="{D77E2CEC-8651-B14F-81DC-F8A384448C7B}"/>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476752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1A7F-37BA-F04E-A87A-3AFDE94A9F62}"/>
              </a:ext>
            </a:extLst>
          </p:cNvPr>
          <p:cNvSpPr>
            <a:spLocks noGrp="1"/>
          </p:cNvSpPr>
          <p:nvPr>
            <p:ph type="title"/>
          </p:nvPr>
        </p:nvSpPr>
        <p:spPr/>
        <p:txBody>
          <a:bodyPr/>
          <a:lstStyle/>
          <a:p>
            <a:r>
              <a:rPr lang="en-US" dirty="0"/>
              <a:t>Why NNs are getting powerful </a:t>
            </a:r>
            <a:r>
              <a:rPr lang="en-US" dirty="0">
                <a:solidFill>
                  <a:srgbClr val="FF0000"/>
                </a:solidFill>
              </a:rPr>
              <a:t>now!?</a:t>
            </a:r>
          </a:p>
        </p:txBody>
      </p:sp>
      <p:sp>
        <p:nvSpPr>
          <p:cNvPr id="3" name="Content Placeholder 2">
            <a:extLst>
              <a:ext uri="{FF2B5EF4-FFF2-40B4-BE49-F238E27FC236}">
                <a16:creationId xmlns:a16="http://schemas.microsoft.com/office/drawing/2014/main" id="{ED33ECE9-793C-3A45-BD73-3042CAC491D1}"/>
              </a:ext>
            </a:extLst>
          </p:cNvPr>
          <p:cNvSpPr>
            <a:spLocks noGrp="1"/>
          </p:cNvSpPr>
          <p:nvPr>
            <p:ph idx="1"/>
          </p:nvPr>
        </p:nvSpPr>
        <p:spPr/>
        <p:txBody>
          <a:bodyPr/>
          <a:lstStyle/>
          <a:p>
            <a:r>
              <a:rPr lang="en-US" dirty="0"/>
              <a:t>There is now </a:t>
            </a:r>
            <a:r>
              <a:rPr lang="en-US" dirty="0">
                <a:solidFill>
                  <a:srgbClr val="FF0000"/>
                </a:solidFill>
              </a:rPr>
              <a:t>a huge quantity of data available</a:t>
            </a:r>
            <a:r>
              <a:rPr lang="en-US" dirty="0"/>
              <a:t> to train neural networks, and ANNs frequently outperform other ML techniques on very large and complex problems.</a:t>
            </a:r>
          </a:p>
          <a:p>
            <a:r>
              <a:rPr lang="en-US" dirty="0"/>
              <a:t>The tremendous </a:t>
            </a:r>
            <a:r>
              <a:rPr lang="en-US" dirty="0">
                <a:solidFill>
                  <a:srgbClr val="FF0000"/>
                </a:solidFill>
              </a:rPr>
              <a:t>increase in computing power </a:t>
            </a:r>
            <a:r>
              <a:rPr lang="en-US" dirty="0"/>
              <a:t>since the 1990s now makes it possible to train large neural networks in a reasonable amount of time. This is in part due to Moore’s law (the number of components in integrated circuits has doubled about every 2 years over the last 50 years), but also </a:t>
            </a:r>
            <a:r>
              <a:rPr lang="en-US" dirty="0">
                <a:solidFill>
                  <a:srgbClr val="FF0000"/>
                </a:solidFill>
              </a:rPr>
              <a:t>thanks to the gaming industry</a:t>
            </a:r>
            <a:r>
              <a:rPr lang="en-US" dirty="0"/>
              <a:t>, which has stimulated the production of powerful </a:t>
            </a:r>
            <a:r>
              <a:rPr lang="en-US" dirty="0">
                <a:solidFill>
                  <a:srgbClr val="FF0000"/>
                </a:solidFill>
              </a:rPr>
              <a:t>GPU cards</a:t>
            </a:r>
            <a:r>
              <a:rPr lang="en-US" dirty="0"/>
              <a:t> by the millions. Moreover, cloud platforms have made this power accessible to everyone.</a:t>
            </a:r>
          </a:p>
          <a:p>
            <a:r>
              <a:rPr lang="en-US" dirty="0"/>
              <a:t>The </a:t>
            </a:r>
            <a:r>
              <a:rPr lang="en-US" dirty="0">
                <a:solidFill>
                  <a:srgbClr val="FF0000"/>
                </a:solidFill>
              </a:rPr>
              <a:t>training algorithms have been improved</a:t>
            </a:r>
            <a:r>
              <a:rPr lang="en-US" dirty="0"/>
              <a:t>. To be fair they are only slightly different from the ones used in the 1990s, but these relatively </a:t>
            </a:r>
            <a:r>
              <a:rPr lang="en-US" dirty="0">
                <a:solidFill>
                  <a:srgbClr val="FF0000"/>
                </a:solidFill>
              </a:rPr>
              <a:t>small tweaks have had a huge positive impact</a:t>
            </a:r>
            <a:r>
              <a:rPr lang="en-US" dirty="0"/>
              <a:t>.</a:t>
            </a:r>
          </a:p>
          <a:p>
            <a:r>
              <a:rPr lang="en-US" dirty="0"/>
              <a:t>ANNs seem to have entered a virtuous circle of </a:t>
            </a:r>
            <a:r>
              <a:rPr lang="en-US" dirty="0">
                <a:solidFill>
                  <a:srgbClr val="FF0000"/>
                </a:solidFill>
              </a:rPr>
              <a:t>funding and progress</a:t>
            </a:r>
            <a:r>
              <a:rPr lang="en-US" dirty="0"/>
              <a:t>. Amazing products based on ANNs regularly make the headline news, which pulls more and more attention and funding toward them, resulting in more and more progress and even more amazing products.</a:t>
            </a:r>
          </a:p>
        </p:txBody>
      </p:sp>
      <p:sp>
        <p:nvSpPr>
          <p:cNvPr id="4" name="Date Placeholder 3">
            <a:extLst>
              <a:ext uri="{FF2B5EF4-FFF2-40B4-BE49-F238E27FC236}">
                <a16:creationId xmlns:a16="http://schemas.microsoft.com/office/drawing/2014/main" id="{3F930272-DC34-6348-AE04-9AD7C83FA3F3}"/>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E3E3FCE6-2615-4348-B26D-D019D3E90563}"/>
              </a:ext>
            </a:extLst>
          </p:cNvPr>
          <p:cNvSpPr>
            <a:spLocks noGrp="1"/>
          </p:cNvSpPr>
          <p:nvPr>
            <p:ph type="sldNum" sz="quarter" idx="12"/>
          </p:nvPr>
        </p:nvSpPr>
        <p:spPr/>
        <p:txBody>
          <a:bodyPr/>
          <a:lstStyle/>
          <a:p>
            <a:pPr>
              <a:defRPr/>
            </a:pPr>
            <a:fld id="{5D7239ED-A247-3F49-9595-68E607AFDC4C}" type="slidenum">
              <a:rPr lang="en-US" smtClean="0"/>
              <a:pPr>
                <a:defRPr/>
              </a:pPr>
              <a:t>5</a:t>
            </a:fld>
            <a:endParaRPr lang="en-US" dirty="0"/>
          </a:p>
        </p:txBody>
      </p:sp>
      <p:sp>
        <p:nvSpPr>
          <p:cNvPr id="6" name="Footer Placeholder 5">
            <a:extLst>
              <a:ext uri="{FF2B5EF4-FFF2-40B4-BE49-F238E27FC236}">
                <a16:creationId xmlns:a16="http://schemas.microsoft.com/office/drawing/2014/main" id="{3D06B7EC-0A81-7341-8B81-0119978BB701}"/>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16760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AF68-E97D-DB45-9E2E-191592299F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1E1B78-4D58-824C-A396-0973202E514B}"/>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3A4A91E-8617-5E49-B561-D49363CBB7DB}"/>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3CFFF324-B0AD-E449-BE88-FC89FEAF7FB5}"/>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3FBAB72F-8C56-5D4E-9E2E-DDA9512CEC98}"/>
              </a:ext>
            </a:extLst>
          </p:cNvPr>
          <p:cNvSpPr>
            <a:spLocks noGrp="1"/>
          </p:cNvSpPr>
          <p:nvPr>
            <p:ph type="sldNum" sz="quarter" idx="12"/>
          </p:nvPr>
        </p:nvSpPr>
        <p:spPr/>
        <p:txBody>
          <a:bodyPr/>
          <a:lstStyle/>
          <a:p>
            <a:pPr>
              <a:defRPr/>
            </a:pPr>
            <a:fld id="{5D7239ED-A247-3F49-9595-68E607AFDC4C}" type="slidenum">
              <a:rPr lang="en-US" smtClean="0"/>
              <a:pPr>
                <a:defRPr/>
              </a:pPr>
              <a:t>50</a:t>
            </a:fld>
            <a:endParaRPr lang="en-US" dirty="0"/>
          </a:p>
        </p:txBody>
      </p:sp>
      <p:pic>
        <p:nvPicPr>
          <p:cNvPr id="7" name="Picture 6">
            <a:extLst>
              <a:ext uri="{FF2B5EF4-FFF2-40B4-BE49-F238E27FC236}">
                <a16:creationId xmlns:a16="http://schemas.microsoft.com/office/drawing/2014/main" id="{F8AFB3FD-6BEA-CD4A-990D-324677EDFF68}"/>
              </a:ext>
            </a:extLst>
          </p:cNvPr>
          <p:cNvPicPr>
            <a:picLocks noChangeAspect="1"/>
          </p:cNvPicPr>
          <p:nvPr/>
        </p:nvPicPr>
        <p:blipFill>
          <a:blip r:embed="rId2"/>
          <a:stretch>
            <a:fillRect/>
          </a:stretch>
        </p:blipFill>
        <p:spPr>
          <a:xfrm>
            <a:off x="211099" y="300038"/>
            <a:ext cx="8241239" cy="5865218"/>
          </a:xfrm>
          <a:prstGeom prst="rect">
            <a:avLst/>
          </a:prstGeom>
        </p:spPr>
      </p:pic>
      <p:sp>
        <p:nvSpPr>
          <p:cNvPr id="8" name="Rectangle 7">
            <a:extLst>
              <a:ext uri="{FF2B5EF4-FFF2-40B4-BE49-F238E27FC236}">
                <a16:creationId xmlns:a16="http://schemas.microsoft.com/office/drawing/2014/main" id="{10FFBF5A-6201-6447-935D-B84CF2E20393}"/>
              </a:ext>
            </a:extLst>
          </p:cNvPr>
          <p:cNvSpPr/>
          <p:nvPr/>
        </p:nvSpPr>
        <p:spPr>
          <a:xfrm>
            <a:off x="8452338" y="692744"/>
            <a:ext cx="3425337" cy="3139321"/>
          </a:xfrm>
          <a:prstGeom prst="rect">
            <a:avLst/>
          </a:prstGeom>
        </p:spPr>
        <p:txBody>
          <a:bodyPr wrap="square">
            <a:spAutoFit/>
          </a:bodyPr>
          <a:lstStyle/>
          <a:p>
            <a:r>
              <a:rPr lang="en-US" dirty="0">
                <a:solidFill>
                  <a:srgbClr val="333333"/>
                </a:solidFill>
                <a:latin typeface="Times New Roman" panose="02020603050405020304" pitchFamily="18" charset="0"/>
              </a:rPr>
              <a:t>Notice that the </a:t>
            </a:r>
            <a:r>
              <a:rPr lang="en-US" dirty="0"/>
              <a:t>Dense</a:t>
            </a:r>
            <a:r>
              <a:rPr lang="en-US" dirty="0">
                <a:solidFill>
                  <a:srgbClr val="333333"/>
                </a:solidFill>
                <a:latin typeface="Times New Roman" panose="02020603050405020304" pitchFamily="18" charset="0"/>
              </a:rPr>
              <a:t> layer initialized the connection </a:t>
            </a:r>
            <a:r>
              <a:rPr lang="en-US" dirty="0">
                <a:solidFill>
                  <a:srgbClr val="FF0000"/>
                </a:solidFill>
                <a:latin typeface="Times New Roman" panose="02020603050405020304" pitchFamily="18" charset="0"/>
              </a:rPr>
              <a:t>weights randomly</a:t>
            </a:r>
            <a:r>
              <a:rPr lang="en-US" dirty="0">
                <a:solidFill>
                  <a:srgbClr val="333333"/>
                </a:solidFill>
                <a:latin typeface="Times New Roman" panose="02020603050405020304" pitchFamily="18" charset="0"/>
              </a:rPr>
              <a:t>, and the </a:t>
            </a:r>
            <a:r>
              <a:rPr lang="en-US" dirty="0">
                <a:solidFill>
                  <a:srgbClr val="FF0000"/>
                </a:solidFill>
                <a:latin typeface="Times New Roman" panose="02020603050405020304" pitchFamily="18" charset="0"/>
              </a:rPr>
              <a:t>biases were initialized to zeros</a:t>
            </a:r>
            <a:r>
              <a:rPr lang="en-US" dirty="0">
                <a:solidFill>
                  <a:srgbClr val="333333"/>
                </a:solidFill>
                <a:latin typeface="Times New Roman" panose="02020603050405020304" pitchFamily="18" charset="0"/>
              </a:rPr>
              <a:t>, which is fine. If you ever want to use a different initialization method, you can set </a:t>
            </a:r>
            <a:r>
              <a:rPr lang="en-US" dirty="0" err="1"/>
              <a:t>kernel_initializer</a:t>
            </a:r>
            <a:r>
              <a:rPr lang="en-US" dirty="0">
                <a:solidFill>
                  <a:srgbClr val="333333"/>
                </a:solidFill>
                <a:latin typeface="Times New Roman" panose="02020603050405020304" pitchFamily="18" charset="0"/>
              </a:rPr>
              <a:t> (</a:t>
            </a:r>
            <a:r>
              <a:rPr lang="en-US" i="1" dirty="0">
                <a:solidFill>
                  <a:srgbClr val="333333"/>
                </a:solidFill>
                <a:latin typeface="Times New Roman" panose="02020603050405020304" pitchFamily="18" charset="0"/>
              </a:rPr>
              <a:t>kernel</a:t>
            </a:r>
            <a:r>
              <a:rPr lang="en-US" dirty="0">
                <a:solidFill>
                  <a:srgbClr val="333333"/>
                </a:solidFill>
                <a:latin typeface="Times New Roman" panose="02020603050405020304" pitchFamily="18" charset="0"/>
              </a:rPr>
              <a:t> is another name for the matrix of connection weights) or </a:t>
            </a:r>
            <a:r>
              <a:rPr lang="en-US" dirty="0" err="1"/>
              <a:t>bias_initializer</a:t>
            </a:r>
            <a:r>
              <a:rPr lang="en-US" dirty="0">
                <a:solidFill>
                  <a:srgbClr val="333333"/>
                </a:solidFill>
                <a:latin typeface="Times New Roman" panose="02020603050405020304" pitchFamily="18" charset="0"/>
              </a:rPr>
              <a:t> when creating the layer.</a:t>
            </a:r>
            <a:endParaRPr lang="en-US" dirty="0"/>
          </a:p>
        </p:txBody>
      </p:sp>
    </p:spTree>
    <p:extLst>
      <p:ext uri="{BB962C8B-B14F-4D97-AF65-F5344CB8AC3E}">
        <p14:creationId xmlns:p14="http://schemas.microsoft.com/office/powerpoint/2010/main" val="1631521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7019-B131-8F41-A3F0-C3A309AFACB4}"/>
              </a:ext>
            </a:extLst>
          </p:cNvPr>
          <p:cNvSpPr>
            <a:spLocks noGrp="1"/>
          </p:cNvSpPr>
          <p:nvPr>
            <p:ph type="title"/>
          </p:nvPr>
        </p:nvSpPr>
        <p:spPr/>
        <p:txBody>
          <a:bodyPr/>
          <a:lstStyle/>
          <a:p>
            <a:r>
              <a:rPr lang="en-US" dirty="0"/>
              <a:t>Epoch and batch size</a:t>
            </a:r>
          </a:p>
        </p:txBody>
      </p:sp>
      <p:sp>
        <p:nvSpPr>
          <p:cNvPr id="3" name="Content Placeholder 2">
            <a:extLst>
              <a:ext uri="{FF2B5EF4-FFF2-40B4-BE49-F238E27FC236}">
                <a16:creationId xmlns:a16="http://schemas.microsoft.com/office/drawing/2014/main" id="{2BD15768-28A4-444B-941F-6C5AB292202A}"/>
              </a:ext>
            </a:extLst>
          </p:cNvPr>
          <p:cNvSpPr>
            <a:spLocks noGrp="1"/>
          </p:cNvSpPr>
          <p:nvPr>
            <p:ph idx="1"/>
          </p:nvPr>
        </p:nvSpPr>
        <p:spPr/>
        <p:txBody>
          <a:bodyPr/>
          <a:lstStyle/>
          <a:p>
            <a:r>
              <a:rPr lang="en-US" dirty="0"/>
              <a:t>Epoch: all the training examples have been processed a single time. </a:t>
            </a:r>
            <a:r>
              <a:rPr lang="en-US" dirty="0">
                <a:solidFill>
                  <a:srgbClr val="FF0000"/>
                </a:solidFill>
              </a:rPr>
              <a:t>An epoch is </a:t>
            </a:r>
            <a:r>
              <a:rPr lang="en-US" b="1" dirty="0">
                <a:solidFill>
                  <a:srgbClr val="FF0000"/>
                </a:solidFill>
              </a:rPr>
              <a:t>one forward pass</a:t>
            </a:r>
            <a:r>
              <a:rPr lang="en-US" dirty="0">
                <a:solidFill>
                  <a:srgbClr val="FF0000"/>
                </a:solidFill>
              </a:rPr>
              <a:t> and </a:t>
            </a:r>
            <a:r>
              <a:rPr lang="en-US" b="1" dirty="0">
                <a:solidFill>
                  <a:srgbClr val="FF0000"/>
                </a:solidFill>
              </a:rPr>
              <a:t>one backward pass</a:t>
            </a:r>
            <a:r>
              <a:rPr lang="en-US" dirty="0">
                <a:solidFill>
                  <a:srgbClr val="FF0000"/>
                </a:solidFill>
              </a:rPr>
              <a:t> of </a:t>
            </a:r>
            <a:r>
              <a:rPr lang="en-US" b="1" dirty="0">
                <a:solidFill>
                  <a:srgbClr val="FF0000"/>
                </a:solidFill>
              </a:rPr>
              <a:t>all</a:t>
            </a:r>
            <a:r>
              <a:rPr lang="en-US" dirty="0">
                <a:solidFill>
                  <a:srgbClr val="FF0000"/>
                </a:solidFill>
              </a:rPr>
              <a:t> training examples.</a:t>
            </a:r>
          </a:p>
          <a:p>
            <a:r>
              <a:rPr lang="en-US" dirty="0"/>
              <a:t>One epoch consists of </a:t>
            </a:r>
            <a:r>
              <a:rPr lang="en-US" i="1" dirty="0"/>
              <a:t>one</a:t>
            </a:r>
            <a:r>
              <a:rPr lang="en-US" dirty="0"/>
              <a:t> full training cycle on the training set. Once every sample in the set is seen, you start again - marking the beginning of the 2nd epoch.</a:t>
            </a:r>
          </a:p>
          <a:p>
            <a:r>
              <a:rPr lang="en-US" dirty="0"/>
              <a:t>Sometimes, you can’t pass the entire dataset into the neural net at once. So, you </a:t>
            </a:r>
            <a:r>
              <a:rPr lang="en-US" b="1" dirty="0"/>
              <a:t>divide dataset into Number of Batches or sets or parts.</a:t>
            </a:r>
            <a:endParaRPr lang="en-US" dirty="0"/>
          </a:p>
          <a:p>
            <a:r>
              <a:rPr lang="en-US" b="1" dirty="0" err="1">
                <a:solidFill>
                  <a:srgbClr val="FF0000"/>
                </a:solidFill>
              </a:rPr>
              <a:t>batch_size</a:t>
            </a:r>
            <a:r>
              <a:rPr lang="en-US" dirty="0"/>
              <a:t> determines the number of samples in each mini batch. Its maximum is the number of all samples, which makes gradient descent accurate, the loss will decrease towards the minimum if the learning rate is small enough, but iterations are slower. Its minimum is 1, resulting in stochastic gradient descent: Fast but the direction of the gradient step is based only on one example, the loss may jump around. </a:t>
            </a:r>
            <a:r>
              <a:rPr lang="en-US" dirty="0" err="1"/>
              <a:t>batch_size</a:t>
            </a:r>
            <a:r>
              <a:rPr lang="en-US" dirty="0"/>
              <a:t> allows to adjust between the two extremes: </a:t>
            </a:r>
            <a:r>
              <a:rPr lang="en-US" dirty="0">
                <a:solidFill>
                  <a:srgbClr val="FF0000"/>
                </a:solidFill>
              </a:rPr>
              <a:t>accurate gradient direction</a:t>
            </a:r>
            <a:r>
              <a:rPr lang="en-US" dirty="0"/>
              <a:t> and </a:t>
            </a:r>
            <a:r>
              <a:rPr lang="en-US" dirty="0">
                <a:solidFill>
                  <a:srgbClr val="FF0000"/>
                </a:solidFill>
              </a:rPr>
              <a:t>fast iteration</a:t>
            </a:r>
            <a:r>
              <a:rPr lang="en-US" dirty="0"/>
              <a:t>. Also, the maximum value for </a:t>
            </a:r>
            <a:r>
              <a:rPr lang="en-US" dirty="0" err="1"/>
              <a:t>batch_size</a:t>
            </a:r>
            <a:r>
              <a:rPr lang="en-US" dirty="0"/>
              <a:t> may be limited if your model + data set does not fit into the available (GPU) memory.</a:t>
            </a:r>
          </a:p>
          <a:p>
            <a:endParaRPr lang="en-US" dirty="0"/>
          </a:p>
          <a:p>
            <a:endParaRPr lang="en-US" dirty="0"/>
          </a:p>
        </p:txBody>
      </p:sp>
      <p:sp>
        <p:nvSpPr>
          <p:cNvPr id="4" name="Date Placeholder 3">
            <a:extLst>
              <a:ext uri="{FF2B5EF4-FFF2-40B4-BE49-F238E27FC236}">
                <a16:creationId xmlns:a16="http://schemas.microsoft.com/office/drawing/2014/main" id="{7A1D879F-EFB1-F14F-AC69-47AB39986858}"/>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0960588A-F9E1-D448-B39E-A66BD782BC6D}"/>
              </a:ext>
            </a:extLst>
          </p:cNvPr>
          <p:cNvSpPr>
            <a:spLocks noGrp="1"/>
          </p:cNvSpPr>
          <p:nvPr>
            <p:ph type="sldNum" sz="quarter" idx="12"/>
          </p:nvPr>
        </p:nvSpPr>
        <p:spPr/>
        <p:txBody>
          <a:bodyPr/>
          <a:lstStyle/>
          <a:p>
            <a:pPr>
              <a:defRPr/>
            </a:pPr>
            <a:fld id="{5D7239ED-A247-3F49-9595-68E607AFDC4C}" type="slidenum">
              <a:rPr lang="en-US" smtClean="0"/>
              <a:pPr>
                <a:defRPr/>
              </a:pPr>
              <a:t>51</a:t>
            </a:fld>
            <a:endParaRPr lang="en-US" dirty="0"/>
          </a:p>
        </p:txBody>
      </p:sp>
      <p:sp>
        <p:nvSpPr>
          <p:cNvPr id="6" name="Footer Placeholder 5">
            <a:extLst>
              <a:ext uri="{FF2B5EF4-FFF2-40B4-BE49-F238E27FC236}">
                <a16:creationId xmlns:a16="http://schemas.microsoft.com/office/drawing/2014/main" id="{6A2F2162-1510-2A4B-AFA3-C2D8B083AED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761788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4B9F-8130-FA40-AAE5-EC36376E47A1}"/>
              </a:ext>
            </a:extLst>
          </p:cNvPr>
          <p:cNvSpPr>
            <a:spLocks noGrp="1"/>
          </p:cNvSpPr>
          <p:nvPr>
            <p:ph type="title"/>
          </p:nvPr>
        </p:nvSpPr>
        <p:spPr/>
        <p:txBody>
          <a:bodyPr/>
          <a:lstStyle/>
          <a:p>
            <a:r>
              <a:rPr lang="en-US" dirty="0"/>
              <a:t>Evaluation and validation</a:t>
            </a:r>
          </a:p>
        </p:txBody>
      </p:sp>
      <p:sp>
        <p:nvSpPr>
          <p:cNvPr id="3" name="Content Placeholder 2">
            <a:extLst>
              <a:ext uri="{FF2B5EF4-FFF2-40B4-BE49-F238E27FC236}">
                <a16:creationId xmlns:a16="http://schemas.microsoft.com/office/drawing/2014/main" id="{A71136EC-99C8-D74F-BDEC-65A74D9FC672}"/>
              </a:ext>
            </a:extLst>
          </p:cNvPr>
          <p:cNvSpPr>
            <a:spLocks noGrp="1"/>
          </p:cNvSpPr>
          <p:nvPr>
            <p:ph idx="1"/>
          </p:nvPr>
        </p:nvSpPr>
        <p:spPr>
          <a:xfrm>
            <a:off x="241300" y="5078439"/>
            <a:ext cx="11387137" cy="1779561"/>
          </a:xfrm>
        </p:spPr>
        <p:txBody>
          <a:bodyPr/>
          <a:lstStyle/>
          <a:p>
            <a:r>
              <a:rPr lang="en-US" dirty="0"/>
              <a:t>You can see that the training loss went down, which is a good sign, and the validation accuracy reached 89.26% after 30 epochs. That’s not too far from the training accuracy, so there does not seem to be much overfitting going on.</a:t>
            </a:r>
          </a:p>
        </p:txBody>
      </p:sp>
      <p:sp>
        <p:nvSpPr>
          <p:cNvPr id="4" name="Date Placeholder 3">
            <a:extLst>
              <a:ext uri="{FF2B5EF4-FFF2-40B4-BE49-F238E27FC236}">
                <a16:creationId xmlns:a16="http://schemas.microsoft.com/office/drawing/2014/main" id="{DFAB6DDA-421A-8E40-8FBD-985013B0D5E0}"/>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211732F7-6028-6243-9D6C-D340DFDEF0EE}"/>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54B68FB-FD9D-3A4D-8B8D-12531F863D61}"/>
              </a:ext>
            </a:extLst>
          </p:cNvPr>
          <p:cNvSpPr>
            <a:spLocks noGrp="1"/>
          </p:cNvSpPr>
          <p:nvPr>
            <p:ph type="sldNum" sz="quarter" idx="12"/>
          </p:nvPr>
        </p:nvSpPr>
        <p:spPr/>
        <p:txBody>
          <a:bodyPr/>
          <a:lstStyle/>
          <a:p>
            <a:pPr>
              <a:defRPr/>
            </a:pPr>
            <a:fld id="{5D7239ED-A247-3F49-9595-68E607AFDC4C}" type="slidenum">
              <a:rPr lang="en-US" smtClean="0"/>
              <a:pPr>
                <a:defRPr/>
              </a:pPr>
              <a:t>52</a:t>
            </a:fld>
            <a:endParaRPr lang="en-US" dirty="0"/>
          </a:p>
        </p:txBody>
      </p:sp>
      <p:pic>
        <p:nvPicPr>
          <p:cNvPr id="7" name="Picture 6">
            <a:extLst>
              <a:ext uri="{FF2B5EF4-FFF2-40B4-BE49-F238E27FC236}">
                <a16:creationId xmlns:a16="http://schemas.microsoft.com/office/drawing/2014/main" id="{45EA9731-F648-3545-933A-9494519BC55A}"/>
              </a:ext>
            </a:extLst>
          </p:cNvPr>
          <p:cNvPicPr>
            <a:picLocks noChangeAspect="1"/>
          </p:cNvPicPr>
          <p:nvPr/>
        </p:nvPicPr>
        <p:blipFill>
          <a:blip r:embed="rId2"/>
          <a:stretch>
            <a:fillRect/>
          </a:stretch>
        </p:blipFill>
        <p:spPr>
          <a:xfrm>
            <a:off x="314325" y="1779561"/>
            <a:ext cx="7305797" cy="3181867"/>
          </a:xfrm>
          <a:prstGeom prst="rect">
            <a:avLst/>
          </a:prstGeom>
        </p:spPr>
      </p:pic>
      <p:pic>
        <p:nvPicPr>
          <p:cNvPr id="9" name="Picture 8">
            <a:extLst>
              <a:ext uri="{FF2B5EF4-FFF2-40B4-BE49-F238E27FC236}">
                <a16:creationId xmlns:a16="http://schemas.microsoft.com/office/drawing/2014/main" id="{CFA9DC27-95A2-FD4E-9555-F94C271D0E73}"/>
              </a:ext>
            </a:extLst>
          </p:cNvPr>
          <p:cNvPicPr>
            <a:picLocks noChangeAspect="1"/>
          </p:cNvPicPr>
          <p:nvPr/>
        </p:nvPicPr>
        <p:blipFill>
          <a:blip r:embed="rId3"/>
          <a:stretch>
            <a:fillRect/>
          </a:stretch>
        </p:blipFill>
        <p:spPr>
          <a:xfrm>
            <a:off x="7810500" y="2203477"/>
            <a:ext cx="4381500" cy="2654300"/>
          </a:xfrm>
          <a:prstGeom prst="rect">
            <a:avLst/>
          </a:prstGeom>
        </p:spPr>
      </p:pic>
    </p:spTree>
    <p:extLst>
      <p:ext uri="{BB962C8B-B14F-4D97-AF65-F5344CB8AC3E}">
        <p14:creationId xmlns:p14="http://schemas.microsoft.com/office/powerpoint/2010/main" val="1673655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EAF2-4CA1-2245-AD45-33FD17858596}"/>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F7659E27-5985-5E41-B3AE-C48602EE0AB5}"/>
              </a:ext>
            </a:extLst>
          </p:cNvPr>
          <p:cNvSpPr>
            <a:spLocks noGrp="1"/>
          </p:cNvSpPr>
          <p:nvPr>
            <p:ph idx="1"/>
          </p:nvPr>
        </p:nvSpPr>
        <p:spPr/>
        <p:txBody>
          <a:bodyPr/>
          <a:lstStyle/>
          <a:p>
            <a:r>
              <a:rPr lang="en-US" dirty="0">
                <a:hlinkClick r:id="rId2"/>
              </a:rPr>
              <a:t>https://machinelearningmastery.com/tutorial-first-neural-network-python-keras/</a:t>
            </a:r>
            <a:endParaRPr lang="en-US" dirty="0"/>
          </a:p>
          <a:p>
            <a:endParaRPr lang="en-US" dirty="0"/>
          </a:p>
        </p:txBody>
      </p:sp>
      <p:sp>
        <p:nvSpPr>
          <p:cNvPr id="4" name="Date Placeholder 3">
            <a:extLst>
              <a:ext uri="{FF2B5EF4-FFF2-40B4-BE49-F238E27FC236}">
                <a16:creationId xmlns:a16="http://schemas.microsoft.com/office/drawing/2014/main" id="{AA23BB14-AD47-E744-85BA-14EF3D687E2D}"/>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C0CAB9B1-74AF-734F-A829-2C338CA58646}"/>
              </a:ext>
            </a:extLst>
          </p:cNvPr>
          <p:cNvSpPr>
            <a:spLocks noGrp="1"/>
          </p:cNvSpPr>
          <p:nvPr>
            <p:ph type="sldNum" sz="quarter" idx="12"/>
          </p:nvPr>
        </p:nvSpPr>
        <p:spPr/>
        <p:txBody>
          <a:bodyPr/>
          <a:lstStyle/>
          <a:p>
            <a:pPr>
              <a:defRPr/>
            </a:pPr>
            <a:fld id="{5D7239ED-A247-3F49-9595-68E607AFDC4C}" type="slidenum">
              <a:rPr lang="en-US" smtClean="0"/>
              <a:pPr>
                <a:defRPr/>
              </a:pPr>
              <a:t>53</a:t>
            </a:fld>
            <a:endParaRPr lang="en-US" dirty="0"/>
          </a:p>
        </p:txBody>
      </p:sp>
      <p:pic>
        <p:nvPicPr>
          <p:cNvPr id="6" name="Picture 5">
            <a:extLst>
              <a:ext uri="{FF2B5EF4-FFF2-40B4-BE49-F238E27FC236}">
                <a16:creationId xmlns:a16="http://schemas.microsoft.com/office/drawing/2014/main" id="{B84B2166-6B43-A941-B090-AAAE90CD2021}"/>
              </a:ext>
            </a:extLst>
          </p:cNvPr>
          <p:cNvPicPr>
            <a:picLocks noChangeAspect="1"/>
          </p:cNvPicPr>
          <p:nvPr/>
        </p:nvPicPr>
        <p:blipFill>
          <a:blip r:embed="rId3"/>
          <a:stretch>
            <a:fillRect/>
          </a:stretch>
        </p:blipFill>
        <p:spPr>
          <a:xfrm>
            <a:off x="1756263" y="2177092"/>
            <a:ext cx="8041005" cy="4460246"/>
          </a:xfrm>
          <a:prstGeom prst="rect">
            <a:avLst/>
          </a:prstGeom>
        </p:spPr>
      </p:pic>
      <p:sp>
        <p:nvSpPr>
          <p:cNvPr id="7" name="Footer Placeholder 6">
            <a:extLst>
              <a:ext uri="{FF2B5EF4-FFF2-40B4-BE49-F238E27FC236}">
                <a16:creationId xmlns:a16="http://schemas.microsoft.com/office/drawing/2014/main" id="{4B98A6C8-5D84-9F44-B3CE-C697891B97C0}"/>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914555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CA2E-1D5D-9C4C-8F5E-0C835E79C5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074B1D-BF89-8840-A99C-6EE0BCE108E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6B6A5DF-22F2-B440-9540-1312C0E695B6}"/>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55C56C45-3547-9049-847F-BA25F07CC1A8}"/>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4AA6CAF-9514-D94B-8523-FF4D97EF88B3}"/>
              </a:ext>
            </a:extLst>
          </p:cNvPr>
          <p:cNvSpPr>
            <a:spLocks noGrp="1"/>
          </p:cNvSpPr>
          <p:nvPr>
            <p:ph type="sldNum" sz="quarter" idx="12"/>
          </p:nvPr>
        </p:nvSpPr>
        <p:spPr/>
        <p:txBody>
          <a:bodyPr/>
          <a:lstStyle/>
          <a:p>
            <a:pPr>
              <a:defRPr/>
            </a:pPr>
            <a:fld id="{5D7239ED-A247-3F49-9595-68E607AFDC4C}" type="slidenum">
              <a:rPr lang="en-US" smtClean="0"/>
              <a:pPr>
                <a:defRPr/>
              </a:pPr>
              <a:t>54</a:t>
            </a:fld>
            <a:endParaRPr lang="en-US" dirty="0"/>
          </a:p>
        </p:txBody>
      </p:sp>
      <p:pic>
        <p:nvPicPr>
          <p:cNvPr id="7" name="Picture 6">
            <a:extLst>
              <a:ext uri="{FF2B5EF4-FFF2-40B4-BE49-F238E27FC236}">
                <a16:creationId xmlns:a16="http://schemas.microsoft.com/office/drawing/2014/main" id="{70F8B9A1-E2E0-E345-AFF8-156135F45BBB}"/>
              </a:ext>
            </a:extLst>
          </p:cNvPr>
          <p:cNvPicPr>
            <a:picLocks noChangeAspect="1"/>
          </p:cNvPicPr>
          <p:nvPr/>
        </p:nvPicPr>
        <p:blipFill>
          <a:blip r:embed="rId2"/>
          <a:stretch>
            <a:fillRect/>
          </a:stretch>
        </p:blipFill>
        <p:spPr>
          <a:xfrm>
            <a:off x="279400" y="158086"/>
            <a:ext cx="11633200" cy="6578600"/>
          </a:xfrm>
          <a:prstGeom prst="rect">
            <a:avLst/>
          </a:prstGeom>
        </p:spPr>
      </p:pic>
    </p:spTree>
    <p:extLst>
      <p:ext uri="{BB962C8B-B14F-4D97-AF65-F5344CB8AC3E}">
        <p14:creationId xmlns:p14="http://schemas.microsoft.com/office/powerpoint/2010/main" val="2675578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D9B8-891F-BB4D-8591-9D3A789377CF}"/>
              </a:ext>
            </a:extLst>
          </p:cNvPr>
          <p:cNvSpPr>
            <a:spLocks noGrp="1"/>
          </p:cNvSpPr>
          <p:nvPr>
            <p:ph type="title"/>
          </p:nvPr>
        </p:nvSpPr>
        <p:spPr>
          <a:xfrm>
            <a:off x="349332" y="-128677"/>
            <a:ext cx="11387137" cy="1271587"/>
          </a:xfrm>
        </p:spPr>
        <p:txBody>
          <a:bodyPr>
            <a:normAutofit/>
          </a:bodyPr>
          <a:lstStyle/>
          <a:p>
            <a:r>
              <a:rPr lang="en-US" b="1" dirty="0"/>
              <a:t>Avoiding Overfitting Through</a:t>
            </a:r>
            <a:endParaRPr lang="en-US" dirty="0"/>
          </a:p>
        </p:txBody>
      </p:sp>
      <p:sp>
        <p:nvSpPr>
          <p:cNvPr id="3" name="Content Placeholder 2">
            <a:extLst>
              <a:ext uri="{FF2B5EF4-FFF2-40B4-BE49-F238E27FC236}">
                <a16:creationId xmlns:a16="http://schemas.microsoft.com/office/drawing/2014/main" id="{83EFCE50-BF61-B245-99D7-35117E2F8145}"/>
              </a:ext>
            </a:extLst>
          </p:cNvPr>
          <p:cNvSpPr>
            <a:spLocks noGrp="1"/>
          </p:cNvSpPr>
          <p:nvPr>
            <p:ph idx="1"/>
          </p:nvPr>
        </p:nvSpPr>
        <p:spPr>
          <a:xfrm>
            <a:off x="314325" y="1743075"/>
            <a:ext cx="6051751" cy="4429125"/>
          </a:xfrm>
        </p:spPr>
        <p:txBody>
          <a:bodyPr/>
          <a:lstStyle/>
          <a:p>
            <a:r>
              <a:rPr lang="en-US" dirty="0"/>
              <a:t>Popular regularization techniques for neural networks: </a:t>
            </a:r>
          </a:p>
          <a:p>
            <a:pPr lvl="1"/>
            <a:r>
              <a:rPr lang="en-US" dirty="0"/>
              <a:t>dropout</a:t>
            </a:r>
          </a:p>
          <a:p>
            <a:r>
              <a:rPr lang="en-US" dirty="0"/>
              <a:t>At every training step, every neuron (including the input neurons, but always excluding the output neurons) has a probability </a:t>
            </a:r>
            <a:r>
              <a:rPr lang="en-US" i="1" dirty="0"/>
              <a:t>p</a:t>
            </a:r>
            <a:r>
              <a:rPr lang="en-US" dirty="0"/>
              <a:t> of being temporarily “dropped out,” meaning it will be entirely ignored during this training step, but it may be active during the next step</a:t>
            </a:r>
          </a:p>
        </p:txBody>
      </p:sp>
      <p:sp>
        <p:nvSpPr>
          <p:cNvPr id="4" name="Date Placeholder 3">
            <a:extLst>
              <a:ext uri="{FF2B5EF4-FFF2-40B4-BE49-F238E27FC236}">
                <a16:creationId xmlns:a16="http://schemas.microsoft.com/office/drawing/2014/main" id="{3BF1BD6B-4BD4-B14F-BF01-6411B9BD6C32}"/>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B3FE6C1B-69BD-C949-8E5E-11FEBB7A9DE6}"/>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A34F1228-1D8F-144D-8F39-31FBF79279BB}"/>
              </a:ext>
            </a:extLst>
          </p:cNvPr>
          <p:cNvSpPr>
            <a:spLocks noGrp="1"/>
          </p:cNvSpPr>
          <p:nvPr>
            <p:ph type="sldNum" sz="quarter" idx="12"/>
          </p:nvPr>
        </p:nvSpPr>
        <p:spPr/>
        <p:txBody>
          <a:bodyPr/>
          <a:lstStyle/>
          <a:p>
            <a:pPr>
              <a:defRPr/>
            </a:pPr>
            <a:fld id="{5D7239ED-A247-3F49-9595-68E607AFDC4C}" type="slidenum">
              <a:rPr lang="en-US" smtClean="0"/>
              <a:pPr>
                <a:defRPr/>
              </a:pPr>
              <a:t>55</a:t>
            </a:fld>
            <a:endParaRPr lang="en-US" dirty="0"/>
          </a:p>
        </p:txBody>
      </p:sp>
      <p:pic>
        <p:nvPicPr>
          <p:cNvPr id="7" name="Picture 6">
            <a:extLst>
              <a:ext uri="{FF2B5EF4-FFF2-40B4-BE49-F238E27FC236}">
                <a16:creationId xmlns:a16="http://schemas.microsoft.com/office/drawing/2014/main" id="{A3C4C043-4A98-3F44-ABB5-FC7173AFA25C}"/>
              </a:ext>
            </a:extLst>
          </p:cNvPr>
          <p:cNvPicPr>
            <a:picLocks noChangeAspect="1"/>
          </p:cNvPicPr>
          <p:nvPr/>
        </p:nvPicPr>
        <p:blipFill>
          <a:blip r:embed="rId2"/>
          <a:stretch>
            <a:fillRect/>
          </a:stretch>
        </p:blipFill>
        <p:spPr>
          <a:xfrm>
            <a:off x="6439100" y="984972"/>
            <a:ext cx="5752900" cy="3999115"/>
          </a:xfrm>
          <a:prstGeom prst="rect">
            <a:avLst/>
          </a:prstGeom>
        </p:spPr>
      </p:pic>
      <p:sp>
        <p:nvSpPr>
          <p:cNvPr id="8" name="Rectangle 7">
            <a:extLst>
              <a:ext uri="{FF2B5EF4-FFF2-40B4-BE49-F238E27FC236}">
                <a16:creationId xmlns:a16="http://schemas.microsoft.com/office/drawing/2014/main" id="{4AC185A0-6618-E74B-9F12-8539A5A0C844}"/>
              </a:ext>
            </a:extLst>
          </p:cNvPr>
          <p:cNvSpPr/>
          <p:nvPr/>
        </p:nvSpPr>
        <p:spPr>
          <a:xfrm>
            <a:off x="6439101" y="5071884"/>
            <a:ext cx="5122037" cy="1200329"/>
          </a:xfrm>
          <a:prstGeom prst="rect">
            <a:avLst/>
          </a:prstGeom>
        </p:spPr>
        <p:txBody>
          <a:bodyPr wrap="square">
            <a:spAutoFit/>
          </a:bodyPr>
          <a:lstStyle/>
          <a:p>
            <a:r>
              <a:rPr lang="en-US" dirty="0">
                <a:solidFill>
                  <a:srgbClr val="333333"/>
                </a:solidFill>
                <a:latin typeface="Times New Roman" panose="02020603050405020304" pitchFamily="18" charset="0"/>
              </a:rPr>
              <a:t>If you observe that the model is overfitting, you can increase the dropout rate. Conversely, you should try decreasing the dropout rate if the model underfits the training set.</a:t>
            </a:r>
            <a:endParaRPr lang="en-US" dirty="0"/>
          </a:p>
        </p:txBody>
      </p:sp>
    </p:spTree>
    <p:extLst>
      <p:ext uri="{BB962C8B-B14F-4D97-AF65-F5344CB8AC3E}">
        <p14:creationId xmlns:p14="http://schemas.microsoft.com/office/powerpoint/2010/main" val="726955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94BF-5AD2-2D45-A611-4870083D14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488CC6-1C37-A74E-A75F-51AE3A3FA88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7889AB7-5816-404D-8F4A-877E8B704BC4}"/>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9F77187F-54DE-AC41-B8FE-D311F925783D}"/>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EC3960C-3E55-4C41-BBBF-E92380B022B0}"/>
              </a:ext>
            </a:extLst>
          </p:cNvPr>
          <p:cNvSpPr>
            <a:spLocks noGrp="1"/>
          </p:cNvSpPr>
          <p:nvPr>
            <p:ph type="sldNum" sz="quarter" idx="12"/>
          </p:nvPr>
        </p:nvSpPr>
        <p:spPr/>
        <p:txBody>
          <a:bodyPr/>
          <a:lstStyle/>
          <a:p>
            <a:pPr>
              <a:defRPr/>
            </a:pPr>
            <a:fld id="{5D7239ED-A247-3F49-9595-68E607AFDC4C}" type="slidenum">
              <a:rPr lang="en-US" smtClean="0"/>
              <a:pPr>
                <a:defRPr/>
              </a:pPr>
              <a:t>56</a:t>
            </a:fld>
            <a:endParaRPr lang="en-US" dirty="0"/>
          </a:p>
        </p:txBody>
      </p:sp>
      <p:pic>
        <p:nvPicPr>
          <p:cNvPr id="7" name="Picture 6">
            <a:extLst>
              <a:ext uri="{FF2B5EF4-FFF2-40B4-BE49-F238E27FC236}">
                <a16:creationId xmlns:a16="http://schemas.microsoft.com/office/drawing/2014/main" id="{FDA6EAF3-9626-A448-B544-3E0AD6A14976}"/>
              </a:ext>
            </a:extLst>
          </p:cNvPr>
          <p:cNvPicPr>
            <a:picLocks noChangeAspect="1"/>
          </p:cNvPicPr>
          <p:nvPr/>
        </p:nvPicPr>
        <p:blipFill>
          <a:blip r:embed="rId2"/>
          <a:stretch>
            <a:fillRect/>
          </a:stretch>
        </p:blipFill>
        <p:spPr>
          <a:xfrm>
            <a:off x="0" y="500948"/>
            <a:ext cx="12192000" cy="5050810"/>
          </a:xfrm>
          <a:prstGeom prst="rect">
            <a:avLst/>
          </a:prstGeom>
        </p:spPr>
      </p:pic>
    </p:spTree>
    <p:extLst>
      <p:ext uri="{BB962C8B-B14F-4D97-AF65-F5344CB8AC3E}">
        <p14:creationId xmlns:p14="http://schemas.microsoft.com/office/powerpoint/2010/main" val="2374178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5BE9-34D9-E545-8466-C0FB30C3F5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262284-18F1-7841-8943-3467E82DCDA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F5EB0B7-76FE-354E-9118-B7A00B151565}"/>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EC19573A-0FB8-A442-A24A-9C642CD38A64}"/>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616D17C6-1371-3F4E-81C1-6A3D8346D779}"/>
              </a:ext>
            </a:extLst>
          </p:cNvPr>
          <p:cNvSpPr>
            <a:spLocks noGrp="1"/>
          </p:cNvSpPr>
          <p:nvPr>
            <p:ph type="sldNum" sz="quarter" idx="12"/>
          </p:nvPr>
        </p:nvSpPr>
        <p:spPr/>
        <p:txBody>
          <a:bodyPr/>
          <a:lstStyle/>
          <a:p>
            <a:pPr>
              <a:defRPr/>
            </a:pPr>
            <a:fld id="{5D7239ED-A247-3F49-9595-68E607AFDC4C}" type="slidenum">
              <a:rPr lang="en-US" smtClean="0"/>
              <a:pPr>
                <a:defRPr/>
              </a:pPr>
              <a:t>57</a:t>
            </a:fld>
            <a:endParaRPr lang="en-US" dirty="0"/>
          </a:p>
        </p:txBody>
      </p:sp>
      <p:pic>
        <p:nvPicPr>
          <p:cNvPr id="7" name="Picture 6">
            <a:extLst>
              <a:ext uri="{FF2B5EF4-FFF2-40B4-BE49-F238E27FC236}">
                <a16:creationId xmlns:a16="http://schemas.microsoft.com/office/drawing/2014/main" id="{02FABD7F-6F47-8B44-A463-50BEE9751FF6}"/>
              </a:ext>
            </a:extLst>
          </p:cNvPr>
          <p:cNvPicPr>
            <a:picLocks noChangeAspect="1"/>
          </p:cNvPicPr>
          <p:nvPr/>
        </p:nvPicPr>
        <p:blipFill>
          <a:blip r:embed="rId2"/>
          <a:stretch>
            <a:fillRect/>
          </a:stretch>
        </p:blipFill>
        <p:spPr>
          <a:xfrm>
            <a:off x="0" y="712068"/>
            <a:ext cx="12192000" cy="4804283"/>
          </a:xfrm>
          <a:prstGeom prst="rect">
            <a:avLst/>
          </a:prstGeom>
        </p:spPr>
      </p:pic>
    </p:spTree>
    <p:extLst>
      <p:ext uri="{BB962C8B-B14F-4D97-AF65-F5344CB8AC3E}">
        <p14:creationId xmlns:p14="http://schemas.microsoft.com/office/powerpoint/2010/main" val="2220505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00E6-D105-6C47-A0F6-2872AEF43E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C0FA65-7FD9-1C49-8BE8-3B1A3F20983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D2CA06C-093F-B243-AC49-6647A2BCE802}"/>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49AC7228-E15E-B843-A8F6-26A7B4DB16E2}"/>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BEF187E9-D6E2-6E4E-95A5-DFC3CA39C19C}"/>
              </a:ext>
            </a:extLst>
          </p:cNvPr>
          <p:cNvSpPr>
            <a:spLocks noGrp="1"/>
          </p:cNvSpPr>
          <p:nvPr>
            <p:ph type="sldNum" sz="quarter" idx="12"/>
          </p:nvPr>
        </p:nvSpPr>
        <p:spPr/>
        <p:txBody>
          <a:bodyPr/>
          <a:lstStyle/>
          <a:p>
            <a:pPr>
              <a:defRPr/>
            </a:pPr>
            <a:fld id="{5D7239ED-A247-3F49-9595-68E607AFDC4C}" type="slidenum">
              <a:rPr lang="en-US" smtClean="0"/>
              <a:pPr>
                <a:defRPr/>
              </a:pPr>
              <a:t>58</a:t>
            </a:fld>
            <a:endParaRPr lang="en-US" dirty="0"/>
          </a:p>
        </p:txBody>
      </p:sp>
      <p:pic>
        <p:nvPicPr>
          <p:cNvPr id="7" name="Picture 6">
            <a:extLst>
              <a:ext uri="{FF2B5EF4-FFF2-40B4-BE49-F238E27FC236}">
                <a16:creationId xmlns:a16="http://schemas.microsoft.com/office/drawing/2014/main" id="{BD7FE5A2-7996-244F-90C6-2103C4C660EC}"/>
              </a:ext>
            </a:extLst>
          </p:cNvPr>
          <p:cNvPicPr>
            <a:picLocks noChangeAspect="1"/>
          </p:cNvPicPr>
          <p:nvPr/>
        </p:nvPicPr>
        <p:blipFill>
          <a:blip r:embed="rId2"/>
          <a:stretch>
            <a:fillRect/>
          </a:stretch>
        </p:blipFill>
        <p:spPr>
          <a:xfrm>
            <a:off x="0" y="457899"/>
            <a:ext cx="12192000" cy="5085676"/>
          </a:xfrm>
          <a:prstGeom prst="rect">
            <a:avLst/>
          </a:prstGeom>
        </p:spPr>
      </p:pic>
    </p:spTree>
    <p:extLst>
      <p:ext uri="{BB962C8B-B14F-4D97-AF65-F5344CB8AC3E}">
        <p14:creationId xmlns:p14="http://schemas.microsoft.com/office/powerpoint/2010/main" val="1945529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BD0A-9E6C-5B44-AD1C-C31E98D7E23E}"/>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D8DEC456-C5D8-0146-892C-6E69D9B6560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65F9CB7-3984-BB49-96CB-80B94AC26B04}"/>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473E2266-85FA-1D43-BFE0-043B3F265E34}"/>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39454E7-16BF-4944-AA19-BA9C90730844}"/>
              </a:ext>
            </a:extLst>
          </p:cNvPr>
          <p:cNvSpPr>
            <a:spLocks noGrp="1"/>
          </p:cNvSpPr>
          <p:nvPr>
            <p:ph type="sldNum" sz="quarter" idx="12"/>
          </p:nvPr>
        </p:nvSpPr>
        <p:spPr/>
        <p:txBody>
          <a:bodyPr/>
          <a:lstStyle/>
          <a:p>
            <a:pPr>
              <a:defRPr/>
            </a:pPr>
            <a:fld id="{5D7239ED-A247-3F49-9595-68E607AFDC4C}" type="slidenum">
              <a:rPr lang="en-US" smtClean="0"/>
              <a:pPr>
                <a:defRPr/>
              </a:pPr>
              <a:t>59</a:t>
            </a:fld>
            <a:endParaRPr lang="en-US" dirty="0"/>
          </a:p>
        </p:txBody>
      </p:sp>
      <p:pic>
        <p:nvPicPr>
          <p:cNvPr id="7" name="Picture 6">
            <a:extLst>
              <a:ext uri="{FF2B5EF4-FFF2-40B4-BE49-F238E27FC236}">
                <a16:creationId xmlns:a16="http://schemas.microsoft.com/office/drawing/2014/main" id="{701894DA-8C54-6144-81E4-92FED49E2A1D}"/>
              </a:ext>
            </a:extLst>
          </p:cNvPr>
          <p:cNvPicPr>
            <a:picLocks noChangeAspect="1"/>
          </p:cNvPicPr>
          <p:nvPr/>
        </p:nvPicPr>
        <p:blipFill>
          <a:blip r:embed="rId2"/>
          <a:stretch>
            <a:fillRect/>
          </a:stretch>
        </p:blipFill>
        <p:spPr>
          <a:xfrm>
            <a:off x="186138" y="1888762"/>
            <a:ext cx="11444681" cy="3662298"/>
          </a:xfrm>
          <a:prstGeom prst="rect">
            <a:avLst/>
          </a:prstGeom>
        </p:spPr>
      </p:pic>
    </p:spTree>
    <p:extLst>
      <p:ext uri="{BB962C8B-B14F-4D97-AF65-F5344CB8AC3E}">
        <p14:creationId xmlns:p14="http://schemas.microsoft.com/office/powerpoint/2010/main" val="144858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4608-663D-EC4E-8C1F-A7903914F41E}"/>
              </a:ext>
            </a:extLst>
          </p:cNvPr>
          <p:cNvSpPr>
            <a:spLocks noGrp="1"/>
          </p:cNvSpPr>
          <p:nvPr>
            <p:ph type="title"/>
          </p:nvPr>
        </p:nvSpPr>
        <p:spPr>
          <a:xfrm>
            <a:off x="314325" y="300038"/>
            <a:ext cx="11387137" cy="889805"/>
          </a:xfrm>
        </p:spPr>
        <p:txBody>
          <a:bodyPr>
            <a:normAutofit/>
          </a:bodyPr>
          <a:lstStyle/>
          <a:p>
            <a:r>
              <a:rPr lang="en-US" b="1" dirty="0"/>
              <a:t>Biological Neurons</a:t>
            </a:r>
            <a:endParaRPr lang="en-US" dirty="0"/>
          </a:p>
        </p:txBody>
      </p:sp>
      <p:sp>
        <p:nvSpPr>
          <p:cNvPr id="4" name="Date Placeholder 3">
            <a:extLst>
              <a:ext uri="{FF2B5EF4-FFF2-40B4-BE49-F238E27FC236}">
                <a16:creationId xmlns:a16="http://schemas.microsoft.com/office/drawing/2014/main" id="{341FAF94-CBE0-3844-89A3-89ED7A51D27B}"/>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AA11CADF-3531-F443-A069-C7CC4A4BDFE6}"/>
              </a:ext>
            </a:extLst>
          </p:cNvPr>
          <p:cNvSpPr>
            <a:spLocks noGrp="1"/>
          </p:cNvSpPr>
          <p:nvPr>
            <p:ph type="sldNum" sz="quarter" idx="12"/>
          </p:nvPr>
        </p:nvSpPr>
        <p:spPr/>
        <p:txBody>
          <a:bodyPr/>
          <a:lstStyle/>
          <a:p>
            <a:pPr>
              <a:defRPr/>
            </a:pPr>
            <a:fld id="{5D7239ED-A247-3F49-9595-68E607AFDC4C}" type="slidenum">
              <a:rPr lang="en-US" smtClean="0"/>
              <a:pPr>
                <a:defRPr/>
              </a:pPr>
              <a:t>6</a:t>
            </a:fld>
            <a:endParaRPr lang="en-US" dirty="0"/>
          </a:p>
        </p:txBody>
      </p:sp>
      <p:pic>
        <p:nvPicPr>
          <p:cNvPr id="6" name="Picture 5">
            <a:extLst>
              <a:ext uri="{FF2B5EF4-FFF2-40B4-BE49-F238E27FC236}">
                <a16:creationId xmlns:a16="http://schemas.microsoft.com/office/drawing/2014/main" id="{F7D05E98-F65E-A249-B843-6D4D3FCF30DB}"/>
              </a:ext>
            </a:extLst>
          </p:cNvPr>
          <p:cNvPicPr>
            <a:picLocks noChangeAspect="1"/>
          </p:cNvPicPr>
          <p:nvPr/>
        </p:nvPicPr>
        <p:blipFill rotWithShape="1">
          <a:blip r:embed="rId2"/>
          <a:srcRect b="86226"/>
          <a:stretch/>
        </p:blipFill>
        <p:spPr>
          <a:xfrm>
            <a:off x="314325" y="1250387"/>
            <a:ext cx="8501429" cy="683344"/>
          </a:xfrm>
          <a:prstGeom prst="rect">
            <a:avLst/>
          </a:prstGeom>
        </p:spPr>
      </p:pic>
      <p:pic>
        <p:nvPicPr>
          <p:cNvPr id="9" name="Content Placeholder 8">
            <a:extLst>
              <a:ext uri="{FF2B5EF4-FFF2-40B4-BE49-F238E27FC236}">
                <a16:creationId xmlns:a16="http://schemas.microsoft.com/office/drawing/2014/main" id="{34D5BCE8-D7E9-0A47-B43E-1A76439F143E}"/>
              </a:ext>
            </a:extLst>
          </p:cNvPr>
          <p:cNvPicPr>
            <a:picLocks noGrp="1" noChangeAspect="1"/>
          </p:cNvPicPr>
          <p:nvPr>
            <p:ph idx="1"/>
          </p:nvPr>
        </p:nvPicPr>
        <p:blipFill>
          <a:blip r:embed="rId3"/>
          <a:stretch>
            <a:fillRect/>
          </a:stretch>
        </p:blipFill>
        <p:spPr>
          <a:xfrm>
            <a:off x="6875361" y="3309502"/>
            <a:ext cx="4594045" cy="2960947"/>
          </a:xfrm>
        </p:spPr>
        <p:style>
          <a:lnRef idx="2">
            <a:schemeClr val="dk1"/>
          </a:lnRef>
          <a:fillRef idx="1">
            <a:schemeClr val="lt1"/>
          </a:fillRef>
          <a:effectRef idx="0">
            <a:schemeClr val="dk1"/>
          </a:effectRef>
          <a:fontRef idx="minor">
            <a:schemeClr val="dk1"/>
          </a:fontRef>
        </p:style>
      </p:pic>
      <p:sp>
        <p:nvSpPr>
          <p:cNvPr id="3" name="Footer Placeholder 2">
            <a:extLst>
              <a:ext uri="{FF2B5EF4-FFF2-40B4-BE49-F238E27FC236}">
                <a16:creationId xmlns:a16="http://schemas.microsoft.com/office/drawing/2014/main" id="{D04429E5-CDE3-6241-9CD4-C5E04A2C9B74}"/>
              </a:ext>
            </a:extLst>
          </p:cNvPr>
          <p:cNvSpPr>
            <a:spLocks noGrp="1"/>
          </p:cNvSpPr>
          <p:nvPr>
            <p:ph type="ftr" sz="quarter" idx="11"/>
          </p:nvPr>
        </p:nvSpPr>
        <p:spPr/>
        <p:txBody>
          <a:bodyPr/>
          <a:lstStyle/>
          <a:p>
            <a:pPr>
              <a:defRPr/>
            </a:pPr>
            <a:r>
              <a:rPr lang="en-US"/>
              <a:t>Dr. Malak Abdullah</a:t>
            </a:r>
          </a:p>
        </p:txBody>
      </p:sp>
      <p:sp>
        <p:nvSpPr>
          <p:cNvPr id="8" name="Rectangle 7">
            <a:extLst>
              <a:ext uri="{FF2B5EF4-FFF2-40B4-BE49-F238E27FC236}">
                <a16:creationId xmlns:a16="http://schemas.microsoft.com/office/drawing/2014/main" id="{9DA94BC8-3967-1E42-A1E7-0D35E88ACF21}"/>
              </a:ext>
            </a:extLst>
          </p:cNvPr>
          <p:cNvSpPr/>
          <p:nvPr/>
        </p:nvSpPr>
        <p:spPr>
          <a:xfrm>
            <a:off x="8864480" y="220662"/>
            <a:ext cx="3273424"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333333"/>
                </a:solidFill>
                <a:latin typeface="Times New Roman" panose="02020603050405020304" pitchFamily="18" charset="0"/>
              </a:rPr>
              <a:t>Biological neurons produce short electrical impulses as </a:t>
            </a:r>
            <a:r>
              <a:rPr lang="en-US" i="1" dirty="0">
                <a:solidFill>
                  <a:srgbClr val="333333"/>
                </a:solidFill>
                <a:latin typeface="Times New Roman" panose="02020603050405020304" pitchFamily="18" charset="0"/>
              </a:rPr>
              <a:t>signals,</a:t>
            </a:r>
            <a:r>
              <a:rPr lang="en-US" dirty="0">
                <a:solidFill>
                  <a:srgbClr val="333333"/>
                </a:solidFill>
                <a:latin typeface="Times New Roman" panose="02020603050405020304" pitchFamily="18" charset="0"/>
              </a:rPr>
              <a:t> which travel along the axons and make the synapses release chemical signals. When a neuron receives a sufficient amount of these signals within a few milliseconds, it fires its own electrical impulses.</a:t>
            </a:r>
          </a:p>
        </p:txBody>
      </p:sp>
      <p:pic>
        <p:nvPicPr>
          <p:cNvPr id="10" name="Content Placeholder 7">
            <a:extLst>
              <a:ext uri="{FF2B5EF4-FFF2-40B4-BE49-F238E27FC236}">
                <a16:creationId xmlns:a16="http://schemas.microsoft.com/office/drawing/2014/main" id="{2F38B3F1-F94A-0E48-9FDD-ED56D3AFBDE3}"/>
              </a:ext>
            </a:extLst>
          </p:cNvPr>
          <p:cNvPicPr>
            <a:picLocks noChangeAspect="1"/>
          </p:cNvPicPr>
          <p:nvPr/>
        </p:nvPicPr>
        <p:blipFill>
          <a:blip r:embed="rId4"/>
          <a:stretch>
            <a:fillRect/>
          </a:stretch>
        </p:blipFill>
        <p:spPr bwMode="auto">
          <a:xfrm>
            <a:off x="139392" y="1981816"/>
            <a:ext cx="5868501" cy="480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907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30FC-E02D-6C49-8CD5-E34FBB1A8B97}"/>
              </a:ext>
            </a:extLst>
          </p:cNvPr>
          <p:cNvSpPr>
            <a:spLocks noGrp="1"/>
          </p:cNvSpPr>
          <p:nvPr>
            <p:ph type="title"/>
          </p:nvPr>
        </p:nvSpPr>
        <p:spPr/>
        <p:txBody>
          <a:bodyPr>
            <a:normAutofit fontScale="90000"/>
          </a:bodyPr>
          <a:lstStyle/>
          <a:p>
            <a:r>
              <a:rPr lang="en-US" dirty="0"/>
              <a:t>How to Create and Train Deep Learning Models</a:t>
            </a:r>
          </a:p>
        </p:txBody>
      </p:sp>
      <p:sp>
        <p:nvSpPr>
          <p:cNvPr id="3" name="Content Placeholder 2">
            <a:extLst>
              <a:ext uri="{FF2B5EF4-FFF2-40B4-BE49-F238E27FC236}">
                <a16:creationId xmlns:a16="http://schemas.microsoft.com/office/drawing/2014/main" id="{2FFAB94B-B898-834B-92F7-5602A68EFF39}"/>
              </a:ext>
            </a:extLst>
          </p:cNvPr>
          <p:cNvSpPr>
            <a:spLocks noGrp="1"/>
          </p:cNvSpPr>
          <p:nvPr>
            <p:ph idx="1"/>
          </p:nvPr>
        </p:nvSpPr>
        <p:spPr/>
        <p:txBody>
          <a:bodyPr/>
          <a:lstStyle/>
          <a:p>
            <a:r>
              <a:rPr lang="en-US" dirty="0"/>
              <a:t>To </a:t>
            </a:r>
            <a:r>
              <a:rPr lang="en-US" dirty="0">
                <a:solidFill>
                  <a:srgbClr val="FF0000"/>
                </a:solidFill>
              </a:rPr>
              <a:t>train a deep network from scratch</a:t>
            </a:r>
            <a:r>
              <a:rPr lang="en-US" dirty="0"/>
              <a:t>, you gather a very large labeled data set and design a network architecture that will learn the features and model. This is good for new applications, or applications that will have a large number of output categories. This is a less common approach because with the large amount of data and rate of learning, these networks typically </a:t>
            </a:r>
            <a:r>
              <a:rPr lang="en-US" dirty="0">
                <a:solidFill>
                  <a:srgbClr val="FF0000"/>
                </a:solidFill>
              </a:rPr>
              <a:t>take days or weeks to train.</a:t>
            </a:r>
          </a:p>
          <a:p>
            <a:r>
              <a:rPr lang="en-US" b="1" dirty="0"/>
              <a:t>Transfer learning</a:t>
            </a:r>
            <a:r>
              <a:rPr lang="en-US" dirty="0"/>
              <a:t> is a technique where a deep learning model trained on a large dataset is used to perform similar tasks on another dataset.</a:t>
            </a:r>
          </a:p>
          <a:p>
            <a:r>
              <a:rPr lang="en-US" b="1" dirty="0"/>
              <a:t>Transfer Learning: </a:t>
            </a:r>
            <a:r>
              <a:rPr lang="en-US" dirty="0"/>
              <a:t>Most deep learning applications use the </a:t>
            </a:r>
            <a:r>
              <a:rPr lang="en-US" dirty="0">
                <a:hlinkClick r:id="rId2"/>
              </a:rPr>
              <a:t>transfer learning</a:t>
            </a:r>
            <a:r>
              <a:rPr lang="en-US" dirty="0"/>
              <a:t> approach, a process that involves fine-tuning a pretrained model. You start with an existing network, such as </a:t>
            </a:r>
            <a:r>
              <a:rPr lang="en-US" dirty="0" err="1"/>
              <a:t>AlexNet</a:t>
            </a:r>
            <a:r>
              <a:rPr lang="en-US" dirty="0"/>
              <a:t> or </a:t>
            </a:r>
            <a:r>
              <a:rPr lang="en-US" dirty="0" err="1"/>
              <a:t>GoogLeNet</a:t>
            </a:r>
            <a:r>
              <a:rPr lang="en-US" dirty="0"/>
              <a:t>, and feed in new data containing previously unknown classes. After making some tweaks to the network, you can now perform a new task, such as categorizing only dogs or cats instead of 1000 different objects. This also has the advantage of needing much less data (processing thousands of images, rather than millions), so computation time drops to minutes or hours.</a:t>
            </a:r>
          </a:p>
        </p:txBody>
      </p:sp>
      <p:sp>
        <p:nvSpPr>
          <p:cNvPr id="4" name="Date Placeholder 3">
            <a:extLst>
              <a:ext uri="{FF2B5EF4-FFF2-40B4-BE49-F238E27FC236}">
                <a16:creationId xmlns:a16="http://schemas.microsoft.com/office/drawing/2014/main" id="{4E245B51-2EBF-1E44-A226-0683C71F8F2D}"/>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99AC7D1B-E9D4-B241-A333-0A4627D59673}"/>
              </a:ext>
            </a:extLst>
          </p:cNvPr>
          <p:cNvSpPr>
            <a:spLocks noGrp="1"/>
          </p:cNvSpPr>
          <p:nvPr>
            <p:ph type="sldNum" sz="quarter" idx="12"/>
          </p:nvPr>
        </p:nvSpPr>
        <p:spPr/>
        <p:txBody>
          <a:bodyPr/>
          <a:lstStyle/>
          <a:p>
            <a:pPr>
              <a:defRPr/>
            </a:pPr>
            <a:fld id="{5D7239ED-A247-3F49-9595-68E607AFDC4C}" type="slidenum">
              <a:rPr lang="en-US" smtClean="0"/>
              <a:pPr>
                <a:defRPr/>
              </a:pPr>
              <a:t>60</a:t>
            </a:fld>
            <a:endParaRPr lang="en-US" dirty="0"/>
          </a:p>
        </p:txBody>
      </p:sp>
      <p:sp>
        <p:nvSpPr>
          <p:cNvPr id="6" name="Footer Placeholder 5">
            <a:extLst>
              <a:ext uri="{FF2B5EF4-FFF2-40B4-BE49-F238E27FC236}">
                <a16:creationId xmlns:a16="http://schemas.microsoft.com/office/drawing/2014/main" id="{46A0993B-4E7A-DF42-8169-AC843CEA38B6}"/>
              </a:ext>
            </a:extLst>
          </p:cNvPr>
          <p:cNvSpPr>
            <a:spLocks noGrp="1"/>
          </p:cNvSpPr>
          <p:nvPr>
            <p:ph type="ftr" sz="quarter" idx="11"/>
          </p:nvPr>
        </p:nvSpPr>
        <p:spPr/>
        <p:txBody>
          <a:bodyPr/>
          <a:lstStyle/>
          <a:p>
            <a:pPr>
              <a:defRPr/>
            </a:pPr>
            <a:r>
              <a:rPr lang="en-US" dirty="0"/>
              <a:t>Dr. Malak Abdullah</a:t>
            </a:r>
          </a:p>
        </p:txBody>
      </p:sp>
    </p:spTree>
    <p:extLst>
      <p:ext uri="{BB962C8B-B14F-4D97-AF65-F5344CB8AC3E}">
        <p14:creationId xmlns:p14="http://schemas.microsoft.com/office/powerpoint/2010/main" val="337308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E7B7-40A7-8746-A5AA-EF40E4617C21}"/>
              </a:ext>
            </a:extLst>
          </p:cNvPr>
          <p:cNvSpPr>
            <a:spLocks noGrp="1"/>
          </p:cNvSpPr>
          <p:nvPr>
            <p:ph type="title"/>
          </p:nvPr>
        </p:nvSpPr>
        <p:spPr>
          <a:xfrm>
            <a:off x="314324" y="0"/>
            <a:ext cx="11387137" cy="1271587"/>
          </a:xfrm>
        </p:spPr>
        <p:txBody>
          <a:bodyPr>
            <a:normAutofit/>
          </a:bodyPr>
          <a:lstStyle/>
          <a:p>
            <a:r>
              <a:rPr lang="en-US" b="1" dirty="0"/>
              <a:t>Reusing Pretrained Layers</a:t>
            </a:r>
            <a:endParaRPr lang="en-US" dirty="0"/>
          </a:p>
        </p:txBody>
      </p:sp>
      <p:sp>
        <p:nvSpPr>
          <p:cNvPr id="3" name="Content Placeholder 2">
            <a:extLst>
              <a:ext uri="{FF2B5EF4-FFF2-40B4-BE49-F238E27FC236}">
                <a16:creationId xmlns:a16="http://schemas.microsoft.com/office/drawing/2014/main" id="{1A33E064-758B-4445-A2A6-F882A5073213}"/>
              </a:ext>
            </a:extLst>
          </p:cNvPr>
          <p:cNvSpPr>
            <a:spLocks noGrp="1"/>
          </p:cNvSpPr>
          <p:nvPr>
            <p:ph idx="1"/>
          </p:nvPr>
        </p:nvSpPr>
        <p:spPr>
          <a:xfrm>
            <a:off x="314325" y="1214437"/>
            <a:ext cx="11387137" cy="4429125"/>
          </a:xfrm>
        </p:spPr>
        <p:txBody>
          <a:bodyPr/>
          <a:lstStyle/>
          <a:p>
            <a:r>
              <a:rPr lang="en-US" dirty="0"/>
              <a:t>It is generally not a good idea to train a very large DNN from scratch: instead, you should always try to find an existing neural network that accomplishes a similar task to the one you are trying to tackle. </a:t>
            </a:r>
          </a:p>
          <a:p>
            <a:r>
              <a:rPr lang="en-US" dirty="0"/>
              <a:t>Then </a:t>
            </a:r>
            <a:r>
              <a:rPr lang="en-US" dirty="0">
                <a:solidFill>
                  <a:srgbClr val="FF0000"/>
                </a:solidFill>
              </a:rPr>
              <a:t>reuse the lower layers of this network</a:t>
            </a:r>
            <a:r>
              <a:rPr lang="en-US" dirty="0"/>
              <a:t>. This technique is called </a:t>
            </a:r>
            <a:r>
              <a:rPr lang="en-US" i="1" dirty="0">
                <a:solidFill>
                  <a:srgbClr val="FF0000"/>
                </a:solidFill>
              </a:rPr>
              <a:t>transfer learning</a:t>
            </a:r>
            <a:r>
              <a:rPr lang="en-US" dirty="0"/>
              <a:t>. It will not only speed up training considerably, but also require significantly less training data.</a:t>
            </a:r>
          </a:p>
          <a:p>
            <a:r>
              <a:rPr lang="en-US" dirty="0"/>
              <a:t>Suppose you have access to a DNN that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r>
              <a:rPr lang="en-US" dirty="0"/>
              <a:t>The output layer of the original model should usually be replaced because it is most likely not useful at all for the new task, and it may not even have the right number of outputs for the new task.</a:t>
            </a:r>
          </a:p>
          <a:p>
            <a:r>
              <a:rPr lang="en-US" dirty="0"/>
              <a:t>Similarly, the upper hidden layers of the original model are less likely to be as useful as the lower layers, since the high-level features that are most useful for the new task may differ significantly from the ones that were most useful for the original task. </a:t>
            </a:r>
            <a:r>
              <a:rPr lang="en-US" dirty="0">
                <a:solidFill>
                  <a:srgbClr val="FF0000"/>
                </a:solidFill>
              </a:rPr>
              <a:t>You want to find the right number of layers to reuse.</a:t>
            </a:r>
          </a:p>
          <a:p>
            <a:endParaRPr lang="en-US" dirty="0"/>
          </a:p>
        </p:txBody>
      </p:sp>
      <p:sp>
        <p:nvSpPr>
          <p:cNvPr id="4" name="Date Placeholder 3">
            <a:extLst>
              <a:ext uri="{FF2B5EF4-FFF2-40B4-BE49-F238E27FC236}">
                <a16:creationId xmlns:a16="http://schemas.microsoft.com/office/drawing/2014/main" id="{9133A4B8-961E-2141-B637-5BDB1BDDE25F}"/>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AB124773-AC53-ED47-8BCD-0A59F42398E7}"/>
              </a:ext>
            </a:extLst>
          </p:cNvPr>
          <p:cNvSpPr>
            <a:spLocks noGrp="1"/>
          </p:cNvSpPr>
          <p:nvPr>
            <p:ph type="ftr" sz="quarter" idx="11"/>
          </p:nvPr>
        </p:nvSpPr>
        <p:spPr/>
        <p:txBody>
          <a:bodyPr/>
          <a:lstStyle/>
          <a:p>
            <a:pPr>
              <a:defRPr/>
            </a:pPr>
            <a:r>
              <a:rPr lang="en-US" dirty="0"/>
              <a:t>Dr. Malak Abdullah</a:t>
            </a:r>
          </a:p>
        </p:txBody>
      </p:sp>
      <p:sp>
        <p:nvSpPr>
          <p:cNvPr id="6" name="Slide Number Placeholder 5">
            <a:extLst>
              <a:ext uri="{FF2B5EF4-FFF2-40B4-BE49-F238E27FC236}">
                <a16:creationId xmlns:a16="http://schemas.microsoft.com/office/drawing/2014/main" id="{E8C6DF9F-5C67-1D46-84F5-D483686E6E9C}"/>
              </a:ext>
            </a:extLst>
          </p:cNvPr>
          <p:cNvSpPr>
            <a:spLocks noGrp="1"/>
          </p:cNvSpPr>
          <p:nvPr>
            <p:ph type="sldNum" sz="quarter" idx="12"/>
          </p:nvPr>
        </p:nvSpPr>
        <p:spPr/>
        <p:txBody>
          <a:bodyPr/>
          <a:lstStyle/>
          <a:p>
            <a:pPr>
              <a:defRPr/>
            </a:pPr>
            <a:fld id="{5D7239ED-A247-3F49-9595-68E607AFDC4C}" type="slidenum">
              <a:rPr lang="en-US" smtClean="0"/>
              <a:pPr>
                <a:defRPr/>
              </a:pPr>
              <a:t>61</a:t>
            </a:fld>
            <a:endParaRPr lang="en-US" dirty="0"/>
          </a:p>
        </p:txBody>
      </p:sp>
    </p:spTree>
    <p:extLst>
      <p:ext uri="{BB962C8B-B14F-4D97-AF65-F5344CB8AC3E}">
        <p14:creationId xmlns:p14="http://schemas.microsoft.com/office/powerpoint/2010/main" val="1211135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8B2F-6D23-E943-8642-9D95B0D431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E9A717-0ABE-2144-82FC-3B88922AA3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C8607CB-CE53-D945-9A76-F6A5D05894A2}"/>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367B195D-3D52-0A49-BCFD-4DD90593288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B11ECB4-184B-F64B-90A3-629A6FC7835C}"/>
              </a:ext>
            </a:extLst>
          </p:cNvPr>
          <p:cNvSpPr>
            <a:spLocks noGrp="1"/>
          </p:cNvSpPr>
          <p:nvPr>
            <p:ph type="sldNum" sz="quarter" idx="12"/>
          </p:nvPr>
        </p:nvSpPr>
        <p:spPr/>
        <p:txBody>
          <a:bodyPr/>
          <a:lstStyle/>
          <a:p>
            <a:pPr>
              <a:defRPr/>
            </a:pPr>
            <a:fld id="{5D7239ED-A247-3F49-9595-68E607AFDC4C}" type="slidenum">
              <a:rPr lang="en-US" smtClean="0"/>
              <a:pPr>
                <a:defRPr/>
              </a:pPr>
              <a:t>62</a:t>
            </a:fld>
            <a:endParaRPr lang="en-US" dirty="0"/>
          </a:p>
        </p:txBody>
      </p:sp>
      <p:pic>
        <p:nvPicPr>
          <p:cNvPr id="7" name="Picture 6">
            <a:extLst>
              <a:ext uri="{FF2B5EF4-FFF2-40B4-BE49-F238E27FC236}">
                <a16:creationId xmlns:a16="http://schemas.microsoft.com/office/drawing/2014/main" id="{BA927B21-E664-2140-A928-926C6A0CCA0A}"/>
              </a:ext>
            </a:extLst>
          </p:cNvPr>
          <p:cNvPicPr>
            <a:picLocks noChangeAspect="1"/>
          </p:cNvPicPr>
          <p:nvPr/>
        </p:nvPicPr>
        <p:blipFill>
          <a:blip r:embed="rId2"/>
          <a:stretch>
            <a:fillRect/>
          </a:stretch>
        </p:blipFill>
        <p:spPr>
          <a:xfrm>
            <a:off x="2012372" y="357187"/>
            <a:ext cx="7700487" cy="5815013"/>
          </a:xfrm>
          <a:prstGeom prst="rect">
            <a:avLst/>
          </a:prstGeom>
        </p:spPr>
      </p:pic>
    </p:spTree>
    <p:extLst>
      <p:ext uri="{BB962C8B-B14F-4D97-AF65-F5344CB8AC3E}">
        <p14:creationId xmlns:p14="http://schemas.microsoft.com/office/powerpoint/2010/main" val="3514939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0BE1-81F6-2A43-93CF-9950FA6ED6FE}"/>
              </a:ext>
            </a:extLst>
          </p:cNvPr>
          <p:cNvSpPr>
            <a:spLocks noGrp="1"/>
          </p:cNvSpPr>
          <p:nvPr>
            <p:ph type="title"/>
          </p:nvPr>
        </p:nvSpPr>
        <p:spPr/>
        <p:txBody>
          <a:bodyPr/>
          <a:lstStyle/>
          <a:p>
            <a:r>
              <a:rPr lang="en-US" dirty="0"/>
              <a:t>references</a:t>
            </a:r>
          </a:p>
        </p:txBody>
      </p:sp>
      <p:sp>
        <p:nvSpPr>
          <p:cNvPr id="4" name="Date Placeholder 3">
            <a:extLst>
              <a:ext uri="{FF2B5EF4-FFF2-40B4-BE49-F238E27FC236}">
                <a16:creationId xmlns:a16="http://schemas.microsoft.com/office/drawing/2014/main" id="{6E4E52CF-8E32-A14C-8CEA-8E2295B6B1ED}"/>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6BA7ED9F-6CA9-0B42-B419-2979C30E698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498A536B-7FF6-E94C-B62A-B62201579465}"/>
              </a:ext>
            </a:extLst>
          </p:cNvPr>
          <p:cNvSpPr>
            <a:spLocks noGrp="1"/>
          </p:cNvSpPr>
          <p:nvPr>
            <p:ph type="sldNum" sz="quarter" idx="12"/>
          </p:nvPr>
        </p:nvSpPr>
        <p:spPr/>
        <p:txBody>
          <a:bodyPr/>
          <a:lstStyle/>
          <a:p>
            <a:pPr>
              <a:defRPr/>
            </a:pPr>
            <a:fld id="{5D7239ED-A247-3F49-9595-68E607AFDC4C}" type="slidenum">
              <a:rPr lang="en-US" smtClean="0"/>
              <a:pPr>
                <a:defRPr/>
              </a:pPr>
              <a:t>63</a:t>
            </a:fld>
            <a:endParaRPr lang="en-US" dirty="0"/>
          </a:p>
        </p:txBody>
      </p:sp>
      <p:sp>
        <p:nvSpPr>
          <p:cNvPr id="7" name="Content Placeholder 6">
            <a:extLst>
              <a:ext uri="{FF2B5EF4-FFF2-40B4-BE49-F238E27FC236}">
                <a16:creationId xmlns:a16="http://schemas.microsoft.com/office/drawing/2014/main" id="{26DF5E3B-FF4C-554A-9708-4BF14001A3C1}"/>
              </a:ext>
            </a:extLst>
          </p:cNvPr>
          <p:cNvSpPr>
            <a:spLocks noGrp="1"/>
          </p:cNvSpPr>
          <p:nvPr>
            <p:ph idx="1"/>
          </p:nvPr>
        </p:nvSpPr>
        <p:spPr>
          <a:xfrm>
            <a:off x="314325" y="1743075"/>
            <a:ext cx="11636375" cy="5355312"/>
          </a:xfrm>
          <a:prstGeom prst="rect">
            <a:avLst/>
          </a:prstGeom>
        </p:spPr>
        <p:txBody>
          <a:bodyPr wrap="square">
            <a:spAutoFit/>
          </a:bodyPr>
          <a:lstStyle/>
          <a:p>
            <a:r>
              <a:rPr lang="en-US" dirty="0">
                <a:hlinkClick r:id="rId2"/>
              </a:rPr>
              <a:t>https://pythonprogramming.net/neural-networks-machine-learning-tutorial/</a:t>
            </a:r>
            <a:endParaRPr lang="en-US" dirty="0"/>
          </a:p>
          <a:p>
            <a:r>
              <a:rPr lang="en-US" dirty="0">
                <a:hlinkClick r:id="rId3"/>
              </a:rPr>
              <a:t>https://towardsdatascience.com/introducing-deep-learning-and-neural-networks-deep-learning-for-rookies-1-bd68f9cf5883</a:t>
            </a:r>
            <a:endParaRPr lang="en-US" dirty="0"/>
          </a:p>
          <a:p>
            <a:r>
              <a:rPr lang="en-US" dirty="0">
                <a:hlinkClick r:id="rId4"/>
              </a:rPr>
              <a:t>https://towardsdatascience.com/multi-layer-neural-networks-with-sigmoid-function-deep-learning-for-rookies-2-bf464f09eb7f</a:t>
            </a:r>
            <a:endParaRPr lang="en-US" dirty="0"/>
          </a:p>
          <a:p>
            <a:r>
              <a:rPr lang="en-US" dirty="0">
                <a:hlinkClick r:id="rId5"/>
              </a:rPr>
              <a:t>https://enlight.nyc/projects/neural-network/</a:t>
            </a:r>
            <a:endParaRPr lang="en-US" dirty="0"/>
          </a:p>
          <a:p>
            <a:r>
              <a:rPr lang="en-US" dirty="0">
                <a:hlinkClick r:id="rId6"/>
              </a:rPr>
              <a:t>https://towardsdatascience.com/how-to-build-your-own-neural-network-from-scratch-in-python-68998a08e4f6</a:t>
            </a:r>
            <a:endParaRPr lang="en-US" dirty="0"/>
          </a:p>
          <a:p>
            <a:r>
              <a:rPr lang="en-US" dirty="0">
                <a:hlinkClick r:id="rId7"/>
              </a:rPr>
              <a:t>https://www.kdnuggets.com/2018/10/simple-neural-network-python.html</a:t>
            </a:r>
            <a:endParaRPr lang="en-US" dirty="0"/>
          </a:p>
          <a:p>
            <a:r>
              <a:rPr lang="en-US" dirty="0">
                <a:hlinkClick r:id="rId8"/>
              </a:rPr>
              <a:t>https://medium.com/@UdacityINDIA/how-to-build-your-first-neural-network-with-python-6819c7f65dbf</a:t>
            </a:r>
            <a:endParaRPr lang="en-US" dirty="0"/>
          </a:p>
          <a:p>
            <a:r>
              <a:rPr lang="en-US" dirty="0">
                <a:hlinkClick r:id="rId9"/>
              </a:rPr>
              <a:t>https://www.analyticsvidhya.com/blog/2017/05/neural-network-from-scratch-in-python-and-r/</a:t>
            </a:r>
            <a:endParaRPr lang="en-US" dirty="0"/>
          </a:p>
          <a:p>
            <a:endParaRPr lang="en-US" dirty="0"/>
          </a:p>
          <a:p>
            <a:endParaRPr lang="en-US" dirty="0"/>
          </a:p>
        </p:txBody>
      </p:sp>
    </p:spTree>
    <p:extLst>
      <p:ext uri="{BB962C8B-B14F-4D97-AF65-F5344CB8AC3E}">
        <p14:creationId xmlns:p14="http://schemas.microsoft.com/office/powerpoint/2010/main" val="248944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39DCA-B79B-0240-A524-D0AAEDB3C677}"/>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1C729F62-7F33-A84B-A037-FDE571356D5B}"/>
              </a:ext>
            </a:extLst>
          </p:cNvPr>
          <p:cNvSpPr>
            <a:spLocks noGrp="1"/>
          </p:cNvSpPr>
          <p:nvPr>
            <p:ph type="dt" sz="half" idx="10"/>
          </p:nvPr>
        </p:nvSpPr>
        <p:spPr/>
        <p:txBody>
          <a:bodyPr/>
          <a:lstStyle/>
          <a:p>
            <a:pPr>
              <a:defRPr/>
            </a:pPr>
            <a:r>
              <a:rPr lang="en-US"/>
              <a:t>First Semester 2021-2022</a:t>
            </a:r>
            <a:endParaRPr lang="en-US" dirty="0"/>
          </a:p>
        </p:txBody>
      </p:sp>
      <p:sp>
        <p:nvSpPr>
          <p:cNvPr id="5" name="Footer Placeholder 4">
            <a:extLst>
              <a:ext uri="{FF2B5EF4-FFF2-40B4-BE49-F238E27FC236}">
                <a16:creationId xmlns:a16="http://schemas.microsoft.com/office/drawing/2014/main" id="{DE9FCC3C-FD6C-D24D-A286-859C1E7D7AB2}"/>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D8BEDC5-4E5E-BA48-90BD-AA98D8042365}"/>
              </a:ext>
            </a:extLst>
          </p:cNvPr>
          <p:cNvSpPr>
            <a:spLocks noGrp="1"/>
          </p:cNvSpPr>
          <p:nvPr>
            <p:ph type="sldNum" sz="quarter" idx="12"/>
          </p:nvPr>
        </p:nvSpPr>
        <p:spPr/>
        <p:txBody>
          <a:bodyPr/>
          <a:lstStyle/>
          <a:p>
            <a:pPr>
              <a:defRPr/>
            </a:pPr>
            <a:fld id="{5D7239ED-A247-3F49-9595-68E607AFDC4C}" type="slidenum">
              <a:rPr lang="en-US" smtClean="0"/>
              <a:pPr>
                <a:defRPr/>
              </a:pPr>
              <a:t>7</a:t>
            </a:fld>
            <a:endParaRPr lang="en-US" dirty="0"/>
          </a:p>
        </p:txBody>
      </p:sp>
      <p:pic>
        <p:nvPicPr>
          <p:cNvPr id="10" name="Picture 9">
            <a:extLst>
              <a:ext uri="{FF2B5EF4-FFF2-40B4-BE49-F238E27FC236}">
                <a16:creationId xmlns:a16="http://schemas.microsoft.com/office/drawing/2014/main" id="{FD5386A1-9226-B54E-A387-E8C2D4929E27}"/>
              </a:ext>
            </a:extLst>
          </p:cNvPr>
          <p:cNvPicPr>
            <a:picLocks noChangeAspect="1"/>
          </p:cNvPicPr>
          <p:nvPr/>
        </p:nvPicPr>
        <p:blipFill>
          <a:blip r:embed="rId2"/>
          <a:stretch>
            <a:fillRect/>
          </a:stretch>
        </p:blipFill>
        <p:spPr>
          <a:xfrm>
            <a:off x="84559" y="220662"/>
            <a:ext cx="9303769" cy="5582261"/>
          </a:xfrm>
          <a:prstGeom prst="rect">
            <a:avLst/>
          </a:prstGeom>
        </p:spPr>
      </p:pic>
      <p:sp>
        <p:nvSpPr>
          <p:cNvPr id="14" name="Rectangle 13">
            <a:extLst>
              <a:ext uri="{FF2B5EF4-FFF2-40B4-BE49-F238E27FC236}">
                <a16:creationId xmlns:a16="http://schemas.microsoft.com/office/drawing/2014/main" id="{38D5C25B-20C3-2B4C-B4A0-40873786452A}"/>
              </a:ext>
            </a:extLst>
          </p:cNvPr>
          <p:cNvSpPr/>
          <p:nvPr/>
        </p:nvSpPr>
        <p:spPr>
          <a:xfrm>
            <a:off x="9388328" y="1183490"/>
            <a:ext cx="2719113" cy="2585323"/>
          </a:xfrm>
          <a:prstGeom prst="rect">
            <a:avLst/>
          </a:prstGeom>
        </p:spPr>
        <p:txBody>
          <a:bodyPr wrap="square">
            <a:spAutoFit/>
          </a:bodyPr>
          <a:lstStyle/>
          <a:p>
            <a:r>
              <a:rPr lang="en-US" dirty="0">
                <a:solidFill>
                  <a:srgbClr val="333333"/>
                </a:solidFill>
                <a:latin typeface="Times New Roman" panose="02020603050405020304" pitchFamily="18" charset="0"/>
              </a:rPr>
              <a:t>Each neuron typically connected to thousands of other neurons. Highly complex computations can be performed by a network of fairly simple neurons. It seems that neurons are often organized in consecutive layers. </a:t>
            </a:r>
          </a:p>
        </p:txBody>
      </p:sp>
    </p:spTree>
    <p:extLst>
      <p:ext uri="{BB962C8B-B14F-4D97-AF65-F5344CB8AC3E}">
        <p14:creationId xmlns:p14="http://schemas.microsoft.com/office/powerpoint/2010/main" val="133776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425D-16C3-044D-B948-E0B46BF17012}"/>
              </a:ext>
            </a:extLst>
          </p:cNvPr>
          <p:cNvSpPr>
            <a:spLocks noGrp="1"/>
          </p:cNvSpPr>
          <p:nvPr>
            <p:ph type="title"/>
          </p:nvPr>
        </p:nvSpPr>
        <p:spPr/>
        <p:txBody>
          <a:bodyPr/>
          <a:lstStyle/>
          <a:p>
            <a:r>
              <a:rPr lang="en-US" dirty="0"/>
              <a:t>What is Neural Network</a:t>
            </a:r>
          </a:p>
        </p:txBody>
      </p:sp>
      <p:sp>
        <p:nvSpPr>
          <p:cNvPr id="3" name="Content Placeholder 2">
            <a:extLst>
              <a:ext uri="{FF2B5EF4-FFF2-40B4-BE49-F238E27FC236}">
                <a16:creationId xmlns:a16="http://schemas.microsoft.com/office/drawing/2014/main" id="{DC78179F-B2CB-7946-A44D-4D78037AD76A}"/>
              </a:ext>
            </a:extLst>
          </p:cNvPr>
          <p:cNvSpPr>
            <a:spLocks noGrp="1"/>
          </p:cNvSpPr>
          <p:nvPr>
            <p:ph idx="1"/>
          </p:nvPr>
        </p:nvSpPr>
        <p:spPr>
          <a:xfrm>
            <a:off x="314325" y="1411605"/>
            <a:ext cx="11387137" cy="4429125"/>
          </a:xfrm>
        </p:spPr>
        <p:txBody>
          <a:bodyPr/>
          <a:lstStyle/>
          <a:p>
            <a:r>
              <a:rPr lang="en-US" dirty="0"/>
              <a:t>With approximately 100 billion neurons, the human brain processes data at speeds as fast as 268 mph! </a:t>
            </a:r>
          </a:p>
          <a:p>
            <a:r>
              <a:rPr lang="en-US" dirty="0"/>
              <a:t>A neural network is a collection of </a:t>
            </a:r>
            <a:r>
              <a:rPr lang="en-US" b="1" dirty="0"/>
              <a:t>neurons</a:t>
            </a:r>
            <a:r>
              <a:rPr lang="en-US" dirty="0"/>
              <a:t> connected by </a:t>
            </a:r>
            <a:r>
              <a:rPr lang="en-US" b="1" dirty="0"/>
              <a:t>synapses</a:t>
            </a:r>
            <a:r>
              <a:rPr lang="en-US" dirty="0"/>
              <a:t>. </a:t>
            </a:r>
          </a:p>
          <a:p>
            <a:r>
              <a:rPr lang="en-US" dirty="0"/>
              <a:t>This collection is organized into three main layers: the input layer, the hidden layer, and the output layer. </a:t>
            </a:r>
          </a:p>
          <a:p>
            <a:r>
              <a:rPr lang="en-US" dirty="0"/>
              <a:t>The circles represent neurons while the lines represent synapses.</a:t>
            </a:r>
          </a:p>
          <a:p>
            <a:r>
              <a:rPr lang="en-US" dirty="0"/>
              <a:t>Each layer using the output of the previous layer as its input. </a:t>
            </a:r>
          </a:p>
        </p:txBody>
      </p:sp>
      <p:sp>
        <p:nvSpPr>
          <p:cNvPr id="5" name="Slide Number Placeholder 4">
            <a:extLst>
              <a:ext uri="{FF2B5EF4-FFF2-40B4-BE49-F238E27FC236}">
                <a16:creationId xmlns:a16="http://schemas.microsoft.com/office/drawing/2014/main" id="{4AF1BD30-9076-184F-9BBF-114C4D8D8184}"/>
              </a:ext>
            </a:extLst>
          </p:cNvPr>
          <p:cNvSpPr>
            <a:spLocks noGrp="1"/>
          </p:cNvSpPr>
          <p:nvPr>
            <p:ph type="sldNum" sz="quarter" idx="12"/>
          </p:nvPr>
        </p:nvSpPr>
        <p:spPr>
          <a:xfrm>
            <a:off x="11310938" y="6295073"/>
            <a:ext cx="639762" cy="365125"/>
          </a:xfrm>
        </p:spPr>
        <p:txBody>
          <a:bodyPr/>
          <a:lstStyle/>
          <a:p>
            <a:pPr>
              <a:defRPr/>
            </a:pPr>
            <a:fld id="{5D7239ED-A247-3F49-9595-68E607AFDC4C}" type="slidenum">
              <a:rPr lang="en-US" smtClean="0"/>
              <a:pPr>
                <a:defRPr/>
              </a:pPr>
              <a:t>8</a:t>
            </a:fld>
            <a:endParaRPr lang="en-US" dirty="0"/>
          </a:p>
        </p:txBody>
      </p:sp>
      <p:pic>
        <p:nvPicPr>
          <p:cNvPr id="6" name="Picture 5">
            <a:extLst>
              <a:ext uri="{FF2B5EF4-FFF2-40B4-BE49-F238E27FC236}">
                <a16:creationId xmlns:a16="http://schemas.microsoft.com/office/drawing/2014/main" id="{C4202075-7F20-214A-92C1-AE194CD90B4F}"/>
              </a:ext>
            </a:extLst>
          </p:cNvPr>
          <p:cNvPicPr>
            <a:picLocks noChangeAspect="1"/>
          </p:cNvPicPr>
          <p:nvPr/>
        </p:nvPicPr>
        <p:blipFill>
          <a:blip r:embed="rId2"/>
          <a:stretch>
            <a:fillRect/>
          </a:stretch>
        </p:blipFill>
        <p:spPr>
          <a:xfrm>
            <a:off x="6915532" y="4412261"/>
            <a:ext cx="5276468" cy="2312865"/>
          </a:xfrm>
          <a:prstGeom prst="rect">
            <a:avLst/>
          </a:prstGeom>
        </p:spPr>
      </p:pic>
      <p:pic>
        <p:nvPicPr>
          <p:cNvPr id="7" name="Picture 6">
            <a:extLst>
              <a:ext uri="{FF2B5EF4-FFF2-40B4-BE49-F238E27FC236}">
                <a16:creationId xmlns:a16="http://schemas.microsoft.com/office/drawing/2014/main" id="{67D7378C-1D69-AF4C-BE67-888586914B4B}"/>
              </a:ext>
            </a:extLst>
          </p:cNvPr>
          <p:cNvPicPr>
            <a:picLocks noChangeAspect="1"/>
          </p:cNvPicPr>
          <p:nvPr/>
        </p:nvPicPr>
        <p:blipFill>
          <a:blip r:embed="rId3"/>
          <a:stretch>
            <a:fillRect/>
          </a:stretch>
        </p:blipFill>
        <p:spPr>
          <a:xfrm>
            <a:off x="487595" y="4079229"/>
            <a:ext cx="5113106" cy="2701986"/>
          </a:xfrm>
          <a:prstGeom prst="rect">
            <a:avLst/>
          </a:prstGeom>
        </p:spPr>
      </p:pic>
      <p:sp>
        <p:nvSpPr>
          <p:cNvPr id="9" name="Donut 8">
            <a:extLst>
              <a:ext uri="{FF2B5EF4-FFF2-40B4-BE49-F238E27FC236}">
                <a16:creationId xmlns:a16="http://schemas.microsoft.com/office/drawing/2014/main" id="{C77DE620-1287-8442-A6A3-C61174877E87}"/>
              </a:ext>
            </a:extLst>
          </p:cNvPr>
          <p:cNvSpPr/>
          <p:nvPr/>
        </p:nvSpPr>
        <p:spPr>
          <a:xfrm>
            <a:off x="2080260" y="5017770"/>
            <a:ext cx="640080" cy="537210"/>
          </a:xfrm>
          <a:prstGeom prst="donut">
            <a:avLst>
              <a:gd name="adj" fmla="val 14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0" fontAlgn="base" hangingPunct="0">
              <a:spcBef>
                <a:spcPct val="0"/>
              </a:spcBef>
              <a:spcAft>
                <a:spcPct val="0"/>
              </a:spcAft>
            </a:pPr>
            <a:endParaRPr lang="en-US">
              <a:solidFill>
                <a:schemeClr val="tx1"/>
              </a:solidFill>
            </a:endParaRPr>
          </a:p>
        </p:txBody>
      </p:sp>
      <p:cxnSp>
        <p:nvCxnSpPr>
          <p:cNvPr id="11" name="Straight Connector 10">
            <a:extLst>
              <a:ext uri="{FF2B5EF4-FFF2-40B4-BE49-F238E27FC236}">
                <a16:creationId xmlns:a16="http://schemas.microsoft.com/office/drawing/2014/main" id="{A927E58E-953D-3D4A-A3AD-D1FF6A23C8C3}"/>
              </a:ext>
            </a:extLst>
          </p:cNvPr>
          <p:cNvCxnSpPr>
            <a:cxnSpLocks/>
            <a:stCxn id="9" idx="0"/>
          </p:cNvCxnSpPr>
          <p:nvPr/>
        </p:nvCxnSpPr>
        <p:spPr>
          <a:xfrm flipV="1">
            <a:off x="2400300" y="4412262"/>
            <a:ext cx="4629150" cy="605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20977A-8ED5-554D-8EFD-621146C87DC4}"/>
              </a:ext>
            </a:extLst>
          </p:cNvPr>
          <p:cNvCxnSpPr>
            <a:cxnSpLocks/>
            <a:stCxn id="9" idx="4"/>
          </p:cNvCxnSpPr>
          <p:nvPr/>
        </p:nvCxnSpPr>
        <p:spPr>
          <a:xfrm>
            <a:off x="2400300" y="5554980"/>
            <a:ext cx="4629150" cy="1105218"/>
          </a:xfrm>
          <a:prstGeom prst="line">
            <a:avLst/>
          </a:prstGeom>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8907055-3CF9-094A-8B42-23136213F8FF}"/>
              </a:ext>
            </a:extLst>
          </p:cNvPr>
          <p:cNvSpPr>
            <a:spLocks noGrp="1"/>
          </p:cNvSpPr>
          <p:nvPr>
            <p:ph type="dt" sz="half" idx="10"/>
          </p:nvPr>
        </p:nvSpPr>
        <p:spPr/>
        <p:txBody>
          <a:bodyPr/>
          <a:lstStyle/>
          <a:p>
            <a:pPr>
              <a:defRPr/>
            </a:pPr>
            <a:r>
              <a:rPr lang="en-US"/>
              <a:t>First Semester 2021-2022</a:t>
            </a:r>
            <a:endParaRPr lang="en-US" dirty="0"/>
          </a:p>
        </p:txBody>
      </p:sp>
      <p:sp>
        <p:nvSpPr>
          <p:cNvPr id="8" name="Footer Placeholder 7">
            <a:extLst>
              <a:ext uri="{FF2B5EF4-FFF2-40B4-BE49-F238E27FC236}">
                <a16:creationId xmlns:a16="http://schemas.microsoft.com/office/drawing/2014/main" id="{8A27828D-6334-3045-8719-B65BE92837E4}"/>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37100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C0EB-7244-9A4E-8FF6-B21CC2B395C8}"/>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832F6863-683D-9B4D-A830-BB684945056C}"/>
              </a:ext>
            </a:extLst>
          </p:cNvPr>
          <p:cNvSpPr>
            <a:spLocks noGrp="1"/>
          </p:cNvSpPr>
          <p:nvPr>
            <p:ph idx="1"/>
          </p:nvPr>
        </p:nvSpPr>
        <p:spPr/>
        <p:txBody>
          <a:bodyPr/>
          <a:lstStyle/>
          <a:p>
            <a:r>
              <a:rPr lang="en-US" dirty="0"/>
              <a:t>You can have many hidden layers, which is where the term </a:t>
            </a:r>
            <a:r>
              <a:rPr lang="en-US" b="1" dirty="0"/>
              <a:t>deep learning</a:t>
            </a:r>
            <a:r>
              <a:rPr lang="en-US" dirty="0"/>
              <a:t> comes into play. </a:t>
            </a:r>
          </a:p>
          <a:p>
            <a:r>
              <a:rPr lang="en-US" dirty="0"/>
              <a:t>In an artificial neural network, there are several inputs, which are called </a:t>
            </a:r>
            <a:r>
              <a:rPr lang="en-US" b="1" dirty="0"/>
              <a:t>features</a:t>
            </a:r>
            <a:r>
              <a:rPr lang="en-US" dirty="0"/>
              <a:t>, and produce a single output, which is called a </a:t>
            </a:r>
            <a:r>
              <a:rPr lang="en-US" b="1" dirty="0"/>
              <a:t>label</a:t>
            </a:r>
            <a:r>
              <a:rPr lang="en-US" dirty="0"/>
              <a:t>.</a:t>
            </a:r>
          </a:p>
          <a:p>
            <a:endParaRPr lang="en-US" dirty="0"/>
          </a:p>
        </p:txBody>
      </p:sp>
      <p:sp>
        <p:nvSpPr>
          <p:cNvPr id="4" name="Date Placeholder 3">
            <a:extLst>
              <a:ext uri="{FF2B5EF4-FFF2-40B4-BE49-F238E27FC236}">
                <a16:creationId xmlns:a16="http://schemas.microsoft.com/office/drawing/2014/main" id="{808C68C9-4B2C-4449-BCBF-2A5E958B60D7}"/>
              </a:ext>
            </a:extLst>
          </p:cNvPr>
          <p:cNvSpPr>
            <a:spLocks noGrp="1"/>
          </p:cNvSpPr>
          <p:nvPr>
            <p:ph type="dt" sz="half" idx="10"/>
          </p:nvPr>
        </p:nvSpPr>
        <p:spPr/>
        <p:txBody>
          <a:bodyPr/>
          <a:lstStyle/>
          <a:p>
            <a:pPr>
              <a:defRPr/>
            </a:pPr>
            <a:r>
              <a:rPr lang="en-US"/>
              <a:t>First Semester 2021-2022</a:t>
            </a:r>
            <a:endParaRPr lang="en-US" dirty="0"/>
          </a:p>
        </p:txBody>
      </p:sp>
      <p:sp>
        <p:nvSpPr>
          <p:cNvPr id="5" name="Slide Number Placeholder 4">
            <a:extLst>
              <a:ext uri="{FF2B5EF4-FFF2-40B4-BE49-F238E27FC236}">
                <a16:creationId xmlns:a16="http://schemas.microsoft.com/office/drawing/2014/main" id="{0B5075BE-DE1F-8340-A5B7-3A8FC80F58BA}"/>
              </a:ext>
            </a:extLst>
          </p:cNvPr>
          <p:cNvSpPr>
            <a:spLocks noGrp="1"/>
          </p:cNvSpPr>
          <p:nvPr>
            <p:ph type="sldNum" sz="quarter" idx="12"/>
          </p:nvPr>
        </p:nvSpPr>
        <p:spPr/>
        <p:txBody>
          <a:bodyPr/>
          <a:lstStyle/>
          <a:p>
            <a:pPr>
              <a:defRPr/>
            </a:pPr>
            <a:fld id="{5D7239ED-A247-3F49-9595-68E607AFDC4C}" type="slidenum">
              <a:rPr lang="en-US" smtClean="0"/>
              <a:pPr>
                <a:defRPr/>
              </a:pPr>
              <a:t>9</a:t>
            </a:fld>
            <a:endParaRPr lang="en-US" dirty="0"/>
          </a:p>
        </p:txBody>
      </p:sp>
      <p:pic>
        <p:nvPicPr>
          <p:cNvPr id="6" name="Picture 5">
            <a:extLst>
              <a:ext uri="{FF2B5EF4-FFF2-40B4-BE49-F238E27FC236}">
                <a16:creationId xmlns:a16="http://schemas.microsoft.com/office/drawing/2014/main" id="{FF9CB0A8-9751-B349-B2A2-79B9346CB409}"/>
              </a:ext>
            </a:extLst>
          </p:cNvPr>
          <p:cNvPicPr>
            <a:picLocks noChangeAspect="1"/>
          </p:cNvPicPr>
          <p:nvPr/>
        </p:nvPicPr>
        <p:blipFill>
          <a:blip r:embed="rId2"/>
          <a:stretch>
            <a:fillRect/>
          </a:stretch>
        </p:blipFill>
        <p:spPr>
          <a:xfrm>
            <a:off x="0" y="2840108"/>
            <a:ext cx="4099229" cy="3261752"/>
          </a:xfrm>
          <a:prstGeom prst="rect">
            <a:avLst/>
          </a:prstGeom>
        </p:spPr>
      </p:pic>
      <p:pic>
        <p:nvPicPr>
          <p:cNvPr id="7" name="Picture 6">
            <a:extLst>
              <a:ext uri="{FF2B5EF4-FFF2-40B4-BE49-F238E27FC236}">
                <a16:creationId xmlns:a16="http://schemas.microsoft.com/office/drawing/2014/main" id="{62855962-8941-5940-B78B-05728BCA53E6}"/>
              </a:ext>
            </a:extLst>
          </p:cNvPr>
          <p:cNvPicPr>
            <a:picLocks noChangeAspect="1"/>
          </p:cNvPicPr>
          <p:nvPr/>
        </p:nvPicPr>
        <p:blipFill>
          <a:blip r:embed="rId3"/>
          <a:stretch>
            <a:fillRect/>
          </a:stretch>
        </p:blipFill>
        <p:spPr>
          <a:xfrm>
            <a:off x="5687328" y="2910448"/>
            <a:ext cx="6014134" cy="3137337"/>
          </a:xfrm>
          <a:prstGeom prst="rect">
            <a:avLst/>
          </a:prstGeom>
        </p:spPr>
      </p:pic>
      <p:sp>
        <p:nvSpPr>
          <p:cNvPr id="8" name="TextBox 7">
            <a:extLst>
              <a:ext uri="{FF2B5EF4-FFF2-40B4-BE49-F238E27FC236}">
                <a16:creationId xmlns:a16="http://schemas.microsoft.com/office/drawing/2014/main" id="{88937412-BF31-1245-92DF-BE5C79F0D3FF}"/>
              </a:ext>
            </a:extLst>
          </p:cNvPr>
          <p:cNvSpPr txBox="1"/>
          <p:nvPr/>
        </p:nvSpPr>
        <p:spPr>
          <a:xfrm>
            <a:off x="1308135" y="6172200"/>
            <a:ext cx="1885071" cy="369332"/>
          </a:xfrm>
          <a:prstGeom prst="rect">
            <a:avLst/>
          </a:prstGeom>
          <a:noFill/>
        </p:spPr>
        <p:txBody>
          <a:bodyPr wrap="square" rtlCol="0">
            <a:spAutoFit/>
          </a:bodyPr>
          <a:lstStyle/>
          <a:p>
            <a:r>
              <a:rPr lang="en-US" dirty="0"/>
              <a:t>Neural Network</a:t>
            </a:r>
          </a:p>
        </p:txBody>
      </p:sp>
      <p:sp>
        <p:nvSpPr>
          <p:cNvPr id="9" name="TextBox 8">
            <a:extLst>
              <a:ext uri="{FF2B5EF4-FFF2-40B4-BE49-F238E27FC236}">
                <a16:creationId xmlns:a16="http://schemas.microsoft.com/office/drawing/2014/main" id="{35E6E5EC-9C87-DA43-9059-60AD2B73A65E}"/>
              </a:ext>
            </a:extLst>
          </p:cNvPr>
          <p:cNvSpPr txBox="1"/>
          <p:nvPr/>
        </p:nvSpPr>
        <p:spPr>
          <a:xfrm>
            <a:off x="7522220" y="6040288"/>
            <a:ext cx="1996446" cy="369332"/>
          </a:xfrm>
          <a:prstGeom prst="rect">
            <a:avLst/>
          </a:prstGeom>
          <a:noFill/>
        </p:spPr>
        <p:txBody>
          <a:bodyPr wrap="square" rtlCol="0">
            <a:spAutoFit/>
          </a:bodyPr>
          <a:lstStyle/>
          <a:p>
            <a:r>
              <a:rPr lang="en-US" dirty="0"/>
              <a:t>Deep Learning</a:t>
            </a:r>
          </a:p>
        </p:txBody>
      </p:sp>
      <p:sp>
        <p:nvSpPr>
          <p:cNvPr id="10" name="Footer Placeholder 9">
            <a:extLst>
              <a:ext uri="{FF2B5EF4-FFF2-40B4-BE49-F238E27FC236}">
                <a16:creationId xmlns:a16="http://schemas.microsoft.com/office/drawing/2014/main" id="{CAC56B41-0002-AE41-870F-5E131D6B64B5}"/>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444128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{8AC84E04-EA48-7144-B799-8EF2A9761D6C}tf10001070</Template>
  <TotalTime>23828</TotalTime>
  <Words>4679</Words>
  <Application>Microsoft Macintosh PowerPoint</Application>
  <PresentationFormat>Widescreen</PresentationFormat>
  <Paragraphs>450</Paragraphs>
  <Slides>63</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63</vt:i4>
      </vt:variant>
    </vt:vector>
  </HeadingPairs>
  <TitlesOfParts>
    <vt:vector size="76" baseType="lpstr">
      <vt:lpstr>Arial</vt:lpstr>
      <vt:lpstr>Calibri</vt:lpstr>
      <vt:lpstr>Cambria</vt:lpstr>
      <vt:lpstr>charter</vt:lpstr>
      <vt:lpstr>inherit</vt:lpstr>
      <vt:lpstr>medium-content-serif-font</vt:lpstr>
      <vt:lpstr>Noto Sans Symbols</vt:lpstr>
      <vt:lpstr>Rockwell</vt:lpstr>
      <vt:lpstr>Rockwell Condensed</vt:lpstr>
      <vt:lpstr>Rockwell Extra Bold</vt:lpstr>
      <vt:lpstr>Times New Roman</vt:lpstr>
      <vt:lpstr>Wingdings</vt:lpstr>
      <vt:lpstr>Wood Type</vt:lpstr>
      <vt:lpstr>Neural Network &amp; Deep Learning</vt:lpstr>
      <vt:lpstr>PowerPoint Presentation</vt:lpstr>
      <vt:lpstr>PowerPoint Presentation</vt:lpstr>
      <vt:lpstr>Neural Network again!</vt:lpstr>
      <vt:lpstr>Why NNs are getting powerful now!?</vt:lpstr>
      <vt:lpstr>Biological Neurons</vt:lpstr>
      <vt:lpstr>PowerPoint Presentation</vt:lpstr>
      <vt:lpstr>What is Neural Network</vt:lpstr>
      <vt:lpstr>Deep Learning</vt:lpstr>
      <vt:lpstr>Deep Learning (continue)</vt:lpstr>
      <vt:lpstr>Why Now?</vt:lpstr>
      <vt:lpstr>How it functions!?</vt:lpstr>
      <vt:lpstr>PowerPoint Presentation</vt:lpstr>
      <vt:lpstr>A single perceptron</vt:lpstr>
      <vt:lpstr>Logical Computations with Neurons</vt:lpstr>
      <vt:lpstr>Weakness of Perceptron</vt:lpstr>
      <vt:lpstr>The MLP and Backpropagation</vt:lpstr>
      <vt:lpstr>Artificial Neural Network (ANN)</vt:lpstr>
      <vt:lpstr>Example</vt:lpstr>
      <vt:lpstr>Adjusting weights</vt:lpstr>
      <vt:lpstr>Adjusting the weights is the key to the learning process</vt:lpstr>
      <vt:lpstr>Learning </vt:lpstr>
      <vt:lpstr>PowerPoint Presentation</vt:lpstr>
      <vt:lpstr>PowerPoint Presentation</vt:lpstr>
      <vt:lpstr>Activation functions g</vt:lpstr>
      <vt:lpstr>Reminder: Linear Classifiers</vt:lpstr>
      <vt:lpstr>Activation Functions</vt:lpstr>
      <vt:lpstr>Sigmoid Activation function </vt:lpstr>
      <vt:lpstr>Sigmoid function</vt:lpstr>
      <vt:lpstr>PowerPoint Presentation</vt:lpstr>
      <vt:lpstr>PowerPoint Presentation</vt:lpstr>
      <vt:lpstr>To sum up</vt:lpstr>
      <vt:lpstr>PowerPoint Presentation</vt:lpstr>
      <vt:lpstr>Building NN from Scratch</vt:lpstr>
      <vt:lpstr>normalizing</vt:lpstr>
      <vt:lpstr>Random Weights</vt:lpstr>
      <vt:lpstr>Sigmoid</vt:lpstr>
      <vt:lpstr>Coding!!</vt:lpstr>
      <vt:lpstr>How to improve the prediction</vt:lpstr>
      <vt:lpstr>Backpropagation</vt:lpstr>
      <vt:lpstr>Backpropagation</vt:lpstr>
      <vt:lpstr>Gradient descent</vt:lpstr>
      <vt:lpstr>The backpropagation code</vt:lpstr>
      <vt:lpstr>PowerPoint Presentation</vt:lpstr>
      <vt:lpstr>PowerPoint Presentation</vt:lpstr>
      <vt:lpstr>Learning rule for adjusting weights</vt:lpstr>
      <vt:lpstr>Build a model</vt:lpstr>
      <vt:lpstr>PowerPoint Presentation</vt:lpstr>
      <vt:lpstr>PowerPoint Presentation</vt:lpstr>
      <vt:lpstr>PowerPoint Presentation</vt:lpstr>
      <vt:lpstr>Epoch and batch size</vt:lpstr>
      <vt:lpstr>Evaluation and validation</vt:lpstr>
      <vt:lpstr>Another example</vt:lpstr>
      <vt:lpstr>PowerPoint Presentation</vt:lpstr>
      <vt:lpstr>Avoiding Overfitting Through</vt:lpstr>
      <vt:lpstr>PowerPoint Presentation</vt:lpstr>
      <vt:lpstr>PowerPoint Presentation</vt:lpstr>
      <vt:lpstr>PowerPoint Presentation</vt:lpstr>
      <vt:lpstr>Code</vt:lpstr>
      <vt:lpstr>How to Create and Train Deep Learning Models</vt:lpstr>
      <vt:lpstr>Reusing Pretrained Layers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with Python</dc:title>
  <dc:creator>Abdullah, Malak</dc:creator>
  <cp:lastModifiedBy>Abdullah, Malak</cp:lastModifiedBy>
  <cp:revision>329</cp:revision>
  <cp:lastPrinted>2018-10-22T23:32:33Z</cp:lastPrinted>
  <dcterms:created xsi:type="dcterms:W3CDTF">2018-09-24T08:53:56Z</dcterms:created>
  <dcterms:modified xsi:type="dcterms:W3CDTF">2021-12-25T22:59:27Z</dcterms:modified>
</cp:coreProperties>
</file>